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81" r:id="rId2"/>
    <p:sldId id="293" r:id="rId3"/>
    <p:sldId id="282" r:id="rId4"/>
    <p:sldId id="257" r:id="rId5"/>
    <p:sldId id="258" r:id="rId6"/>
    <p:sldId id="259" r:id="rId7"/>
    <p:sldId id="260" r:id="rId8"/>
    <p:sldId id="262" r:id="rId9"/>
    <p:sldId id="274" r:id="rId10"/>
    <p:sldId id="275" r:id="rId11"/>
    <p:sldId id="276" r:id="rId12"/>
    <p:sldId id="283" r:id="rId13"/>
    <p:sldId id="289" r:id="rId14"/>
    <p:sldId id="270" r:id="rId15"/>
    <p:sldId id="271" r:id="rId16"/>
    <p:sldId id="286" r:id="rId17"/>
    <p:sldId id="267" r:id="rId18"/>
    <p:sldId id="277" r:id="rId19"/>
    <p:sldId id="287" r:id="rId20"/>
    <p:sldId id="272" r:id="rId21"/>
    <p:sldId id="269" r:id="rId22"/>
    <p:sldId id="278" r:id="rId23"/>
    <p:sldId id="273" r:id="rId24"/>
    <p:sldId id="291" r:id="rId25"/>
    <p:sldId id="292" r:id="rId26"/>
    <p:sldId id="279" r:id="rId27"/>
    <p:sldId id="268" r:id="rId28"/>
    <p:sldId id="266" r:id="rId29"/>
    <p:sldId id="290" r:id="rId30"/>
    <p:sldId id="284" r:id="rId31"/>
    <p:sldId id="265" r:id="rId32"/>
    <p:sldId id="288" r:id="rId33"/>
    <p:sldId id="294" r:id="rId34"/>
    <p:sldId id="295" r:id="rId35"/>
    <p:sldId id="280" r:id="rId3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62" autoAdjust="0"/>
    <p:restoredTop sz="94803" autoAdjust="0"/>
  </p:normalViewPr>
  <p:slideViewPr>
    <p:cSldViewPr>
      <p:cViewPr>
        <p:scale>
          <a:sx n="66" d="100"/>
          <a:sy n="66" d="100"/>
        </p:scale>
        <p:origin x="-1050" y="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FB4500-F2F4-4194-AC4A-9AB01D13B3D7}" type="datetimeFigureOut">
              <a:rPr lang="ru-RU" smtClean="0"/>
              <a:pPr>
                <a:defRPr/>
              </a:pPr>
              <a:t>19.02.2018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E222B-A1D9-41F3-8F03-CA1AE8E11C2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E1C599-3EA9-4215-B1B3-1280A1829185}" type="datetimeFigureOut">
              <a:rPr lang="ru-RU" smtClean="0"/>
              <a:pPr>
                <a:defRPr/>
              </a:pPr>
              <a:t>19.02.2018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21F5A1-D05C-4619-84AE-FD52BAEF958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EC9629-86B1-477C-B9B5-ACEA0DCE9DA7}" type="datetimeFigureOut">
              <a:rPr lang="ru-RU" smtClean="0"/>
              <a:pPr>
                <a:defRPr/>
              </a:pPr>
              <a:t>19.02.2018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9E7871-DB14-4ED9-BEBF-A55306E8ED1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30DA1D-50EB-4603-A1F5-8DC3A5B977CE}" type="datetimeFigureOut">
              <a:rPr lang="ru-RU" smtClean="0"/>
              <a:pPr>
                <a:defRPr/>
              </a:pPr>
              <a:t>19.02.2018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431F99-DA97-4B85-A955-56288D28C6A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FE2CF6-3549-4D2D-81DA-73E6C7EAE8D5}" type="datetimeFigureOut">
              <a:rPr lang="ru-RU" smtClean="0"/>
              <a:pPr>
                <a:defRPr/>
              </a:pPr>
              <a:t>19.02.2018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56C65C-53E6-4DBB-9333-45F1883D7C3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39E86-F41C-4765-AA9E-54E7BCA4C1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4A0BB-1BBB-43B3-9717-B97DCC2EF457}" type="datetimeFigureOut">
              <a:rPr lang="ru-RU"/>
              <a:pPr>
                <a:defRPr/>
              </a:pPr>
              <a:t>19.02.2018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2D9306-537F-4C87-8930-C91729F9545A}" type="datetimeFigureOut">
              <a:rPr lang="ru-RU" smtClean="0"/>
              <a:pPr>
                <a:defRPr/>
              </a:pPr>
              <a:t>19.02.2018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C0FFD2-2B1F-48EB-BBCE-3305085C87B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Пользовательский маке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2D9306-537F-4C87-8930-C91729F9545A}" type="datetimeFigureOut">
              <a:rPr lang="ru-RU" smtClean="0"/>
              <a:pPr>
                <a:defRPr/>
              </a:pPr>
              <a:t>19.02.2018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C0FFD2-2B1F-48EB-BBCE-3305085C87B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0EF7BD-2A2F-42C9-9111-4C3A4D522280}" type="datetimeFigureOut">
              <a:rPr lang="ru-RU" smtClean="0"/>
              <a:pPr>
                <a:defRPr/>
              </a:pPr>
              <a:t>19.02.2018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7355C9-71A5-418C-B97B-9635DF112FD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F415BE-05E1-46E7-8E32-DDC13E8404F1}" type="datetimeFigureOut">
              <a:rPr lang="ru-RU" smtClean="0"/>
              <a:pPr>
                <a:defRPr/>
              </a:pPr>
              <a:t>19.02.2018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47E868-3F29-48D8-ADB0-C30D34266A7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FC4D75-CBC6-4134-8831-6A2F4642521F}" type="datetimeFigureOut">
              <a:rPr lang="ru-RU" smtClean="0"/>
              <a:pPr>
                <a:defRPr/>
              </a:pPr>
              <a:t>19.02.2018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27E884-65DD-4603-AD40-32895E92F1C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047EB3-FB8A-4ECC-8510-9BDF75462443}" type="datetimeFigureOut">
              <a:rPr lang="ru-RU" smtClean="0"/>
              <a:pPr>
                <a:defRPr/>
              </a:pPr>
              <a:t>19.02.2018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24550A-5FA6-4846-9175-300BEB6E598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72B176-E35F-4318-8912-A911F6D3B67E}" type="datetimeFigureOut">
              <a:rPr lang="ru-RU" smtClean="0"/>
              <a:pPr>
                <a:defRPr/>
              </a:pPr>
              <a:t>19.02.2018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B6E3B2-698C-4DEE-9BDF-8ECBF3B7EEE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530B7B-CC86-456C-A25D-F2DC60D027E7}" type="datetimeFigureOut">
              <a:rPr lang="ru-RU" smtClean="0"/>
              <a:pPr>
                <a:defRPr/>
              </a:pPr>
              <a:t>19.02.2018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1635F6-EE83-4779-B3E5-8C1B1A8DE18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E2D9306-537F-4C87-8930-C91729F9545A}" type="datetimeFigureOut">
              <a:rPr lang="ru-RU" smtClean="0"/>
              <a:pPr>
                <a:defRPr/>
              </a:pPr>
              <a:t>19.02.2018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AC0FFD2-2B1F-48EB-BBCE-3305085C87B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</p:sldLayoutIdLst>
  <p:transition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nuigalway.ie/student_services/counsellors/images/outdoor_group_counseling.jpg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9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1428736"/>
            <a:ext cx="7572428" cy="2428892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latin typeface="Monotype Corsiva" pitchFamily="66" charset="0"/>
              </a:rPr>
              <a:t>Применение инновационных технологии в воспитательной работе</a:t>
            </a:r>
            <a:endParaRPr lang="ru-RU" sz="4800" b="1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071570"/>
          </a:xfrm>
        </p:spPr>
        <p:txBody>
          <a:bodyPr>
            <a:noAutofit/>
          </a:bodyPr>
          <a:lstStyle/>
          <a:p>
            <a:r>
              <a:rPr lang="ru-RU" sz="3500" b="1" i="1" dirty="0" smtClean="0">
                <a:solidFill>
                  <a:srgbClr val="C00000"/>
                </a:solidFill>
                <a:latin typeface="Monotype Corsiva" pitchFamily="66" charset="0"/>
              </a:rPr>
              <a:t>Инновационные технологии, используемые </a:t>
            </a:r>
            <a:br>
              <a:rPr lang="ru-RU" sz="3500" b="1" i="1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ru-RU" sz="3500" b="1" i="1" dirty="0" smtClean="0">
                <a:solidFill>
                  <a:srgbClr val="C00000"/>
                </a:solidFill>
                <a:latin typeface="Monotype Corsiva" pitchFamily="66" charset="0"/>
              </a:rPr>
              <a:t>в воспитательной системе школы:</a:t>
            </a:r>
            <a:endParaRPr lang="ru-RU" sz="35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1643051"/>
            <a:ext cx="7858180" cy="4237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  <a:buFont typeface="Arial" pitchFamily="34" charset="0"/>
              <a:buChar char="♦"/>
            </a:pPr>
            <a:r>
              <a:rPr lang="ru-RU" sz="2000" dirty="0" smtClean="0"/>
              <a:t> </a:t>
            </a:r>
            <a:r>
              <a:rPr lang="ru-RU" sz="2400" dirty="0" smtClean="0">
                <a:latin typeface="+mn-lt"/>
              </a:rPr>
              <a:t>коллективное творческое дело (КТД);</a:t>
            </a:r>
          </a:p>
          <a:p>
            <a:pPr>
              <a:lnSpc>
                <a:spcPts val="3500"/>
              </a:lnSpc>
              <a:buFont typeface="Arial" pitchFamily="34" charset="0"/>
              <a:buChar char="♦"/>
            </a:pPr>
            <a:r>
              <a:rPr lang="ru-RU" sz="2400" dirty="0" smtClean="0">
                <a:latin typeface="+mn-lt"/>
              </a:rPr>
              <a:t> информационно – коммуникативные (создание сайтов, банка идей, видеосюжеты, Интернет, </a:t>
            </a:r>
            <a:r>
              <a:rPr lang="ru-RU" sz="2400" dirty="0" err="1" smtClean="0">
                <a:latin typeface="+mn-lt"/>
              </a:rPr>
              <a:t>медиотека</a:t>
            </a:r>
            <a:r>
              <a:rPr lang="ru-RU" sz="2400" dirty="0" smtClean="0">
                <a:latin typeface="+mn-lt"/>
              </a:rPr>
              <a:t>); </a:t>
            </a:r>
          </a:p>
          <a:p>
            <a:pPr>
              <a:lnSpc>
                <a:spcPts val="3500"/>
              </a:lnSpc>
              <a:buFont typeface="Arial" pitchFamily="34" charset="0"/>
              <a:buChar char="♦"/>
            </a:pPr>
            <a:r>
              <a:rPr lang="ru-RU" sz="2400" dirty="0" smtClean="0">
                <a:latin typeface="+mn-lt"/>
              </a:rPr>
              <a:t> нестандартные технологии (импровизация, дни науки и культуры, интеллектуальный марафон); </a:t>
            </a:r>
          </a:p>
          <a:p>
            <a:pPr>
              <a:lnSpc>
                <a:spcPts val="3500"/>
              </a:lnSpc>
              <a:buFont typeface="Arial" pitchFamily="34" charset="0"/>
              <a:buChar char="♦"/>
            </a:pPr>
            <a:r>
              <a:rPr lang="ru-RU" sz="2400" dirty="0" smtClean="0">
                <a:latin typeface="+mn-lt"/>
              </a:rPr>
              <a:t> социальное проектирование;</a:t>
            </a:r>
          </a:p>
          <a:p>
            <a:pPr>
              <a:lnSpc>
                <a:spcPts val="3500"/>
              </a:lnSpc>
              <a:buFont typeface="Arial" pitchFamily="34" charset="0"/>
              <a:buChar char="♦"/>
            </a:pPr>
            <a:r>
              <a:rPr lang="ru-RU" sz="2400" dirty="0" smtClean="0">
                <a:latin typeface="+mn-lt"/>
              </a:rPr>
              <a:t> </a:t>
            </a:r>
            <a:r>
              <a:rPr lang="ru-RU" sz="2400" dirty="0" err="1" smtClean="0">
                <a:latin typeface="+mn-lt"/>
              </a:rPr>
              <a:t>организационно-деятельностные</a:t>
            </a:r>
            <a:r>
              <a:rPr lang="ru-RU" sz="2400" dirty="0" smtClean="0">
                <a:latin typeface="+mn-lt"/>
              </a:rPr>
              <a:t> игры (ОДИ); </a:t>
            </a:r>
          </a:p>
          <a:p>
            <a:pPr>
              <a:lnSpc>
                <a:spcPts val="3500"/>
              </a:lnSpc>
              <a:buFont typeface="Arial" pitchFamily="34" charset="0"/>
              <a:buChar char="♦"/>
            </a:pPr>
            <a:r>
              <a:rPr lang="ru-RU" sz="2400" dirty="0" smtClean="0">
                <a:latin typeface="+mn-lt"/>
              </a:rPr>
              <a:t> технология исследовательской деятельности;</a:t>
            </a:r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043890" cy="928694"/>
          </a:xfrm>
        </p:spPr>
        <p:txBody>
          <a:bodyPr>
            <a:noAutofit/>
          </a:bodyPr>
          <a:lstStyle/>
          <a:p>
            <a:r>
              <a:rPr lang="ru-RU" sz="3500" b="1" i="1" dirty="0" smtClean="0">
                <a:solidFill>
                  <a:srgbClr val="C00000"/>
                </a:solidFill>
                <a:latin typeface="Monotype Corsiva" pitchFamily="66" charset="0"/>
              </a:rPr>
              <a:t>Инновационные технологии, используемые </a:t>
            </a:r>
            <a:br>
              <a:rPr lang="ru-RU" sz="3500" b="1" i="1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ru-RU" sz="3500" b="1" i="1" dirty="0" smtClean="0">
                <a:solidFill>
                  <a:srgbClr val="C00000"/>
                </a:solidFill>
                <a:latin typeface="Monotype Corsiva" pitchFamily="66" charset="0"/>
              </a:rPr>
              <a:t>в воспитательной системе школы:</a:t>
            </a:r>
            <a:endParaRPr lang="ru-RU" sz="3500" dirty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42910" y="1857364"/>
            <a:ext cx="3929090" cy="3786214"/>
          </a:xfrm>
        </p:spPr>
        <p:txBody>
          <a:bodyPr>
            <a:normAutofit fontScale="77500" lnSpcReduction="20000"/>
          </a:bodyPr>
          <a:lstStyle/>
          <a:p>
            <a:pPr>
              <a:buFont typeface="Times New Roman" pitchFamily="18" charset="0"/>
              <a:buChar char="♦"/>
            </a:pPr>
            <a:r>
              <a:rPr lang="ru-RU" dirty="0" smtClean="0"/>
              <a:t>технология социально-педагогического диагностирования ;</a:t>
            </a:r>
          </a:p>
          <a:p>
            <a:pPr>
              <a:buFont typeface="Times New Roman" pitchFamily="18" charset="0"/>
              <a:buChar char="♦"/>
            </a:pPr>
            <a:r>
              <a:rPr lang="ru-RU" dirty="0" smtClean="0"/>
              <a:t>технология программирования;</a:t>
            </a:r>
          </a:p>
          <a:p>
            <a:pPr>
              <a:buFont typeface="Times New Roman" pitchFamily="18" charset="0"/>
              <a:buChar char="♦"/>
            </a:pPr>
            <a:r>
              <a:rPr lang="ru-RU" dirty="0" smtClean="0"/>
              <a:t>технология реализации плана;</a:t>
            </a:r>
          </a:p>
          <a:p>
            <a:pPr>
              <a:buFont typeface="Times New Roman" pitchFamily="18" charset="0"/>
              <a:buChar char="♦"/>
            </a:pPr>
            <a:r>
              <a:rPr lang="ru-RU" dirty="0" smtClean="0"/>
              <a:t>технология </a:t>
            </a:r>
            <a:r>
              <a:rPr lang="ru-RU" dirty="0" err="1" smtClean="0"/>
              <a:t>разноуровневой</a:t>
            </a:r>
            <a:r>
              <a:rPr lang="ru-RU" dirty="0" smtClean="0"/>
              <a:t> дифференциации;</a:t>
            </a:r>
            <a:endParaRPr lang="ru-RU" b="1" dirty="0" smtClean="0"/>
          </a:p>
          <a:p>
            <a:pPr>
              <a:buFont typeface="Times New Roman" pitchFamily="18" charset="0"/>
              <a:buChar char="♦"/>
            </a:pPr>
            <a:r>
              <a:rPr lang="ru-RU" dirty="0" smtClean="0"/>
              <a:t>модульная педагогическая технология;</a:t>
            </a:r>
            <a:endParaRPr lang="ru-RU" b="1" dirty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857364"/>
            <a:ext cx="4281518" cy="4268799"/>
          </a:xfrm>
        </p:spPr>
        <p:txBody>
          <a:bodyPr>
            <a:normAutofit fontScale="77500" lnSpcReduction="20000"/>
          </a:bodyPr>
          <a:lstStyle/>
          <a:p>
            <a:pPr>
              <a:buFont typeface="Times New Roman" pitchFamily="18" charset="0"/>
              <a:buChar char="♦"/>
            </a:pPr>
            <a:r>
              <a:rPr lang="ru-RU" dirty="0" smtClean="0"/>
              <a:t>технология проектов;</a:t>
            </a:r>
            <a:endParaRPr lang="ru-RU" b="1" i="1" dirty="0" smtClean="0"/>
          </a:p>
          <a:p>
            <a:pPr>
              <a:buFont typeface="Times New Roman" pitchFamily="18" charset="0"/>
              <a:buChar char="♦"/>
            </a:pPr>
            <a:r>
              <a:rPr lang="ru-RU" dirty="0" smtClean="0"/>
              <a:t>технология дидактической игры;</a:t>
            </a:r>
          </a:p>
          <a:p>
            <a:pPr>
              <a:buFont typeface="Times New Roman" pitchFamily="18" charset="0"/>
              <a:buChar char="♦"/>
            </a:pPr>
            <a:r>
              <a:rPr lang="ru-RU" dirty="0" smtClean="0"/>
              <a:t>проблемное обучение;</a:t>
            </a:r>
          </a:p>
          <a:p>
            <a:pPr>
              <a:buFont typeface="Times New Roman" pitchFamily="18" charset="0"/>
              <a:buChar char="♦"/>
            </a:pPr>
            <a:r>
              <a:rPr lang="ru-RU" dirty="0" err="1" smtClean="0"/>
              <a:t>здоровьесберегающая</a:t>
            </a:r>
            <a:r>
              <a:rPr lang="ru-RU" dirty="0" smtClean="0"/>
              <a:t> технология;</a:t>
            </a:r>
          </a:p>
          <a:p>
            <a:pPr>
              <a:buFont typeface="Times New Roman" pitchFamily="18" charset="0"/>
              <a:buChar char="♦"/>
            </a:pPr>
            <a:r>
              <a:rPr lang="ru-RU" dirty="0" smtClean="0"/>
              <a:t>личностно- ориентированная технология; </a:t>
            </a:r>
          </a:p>
          <a:p>
            <a:pPr>
              <a:buFont typeface="Times New Roman" pitchFamily="18" charset="0"/>
              <a:buChar char="♦"/>
            </a:pPr>
            <a:r>
              <a:rPr lang="ru-RU" dirty="0" err="1" smtClean="0"/>
              <a:t>экологообразовательные</a:t>
            </a:r>
            <a:r>
              <a:rPr lang="ru-RU" dirty="0" smtClean="0"/>
              <a:t>;</a:t>
            </a:r>
          </a:p>
          <a:p>
            <a:pPr>
              <a:buFont typeface="Times New Roman" pitchFamily="18" charset="0"/>
              <a:buChar char="♦"/>
            </a:pPr>
            <a:r>
              <a:rPr lang="ru-RU" dirty="0" smtClean="0"/>
              <a:t>кейс – технологии;</a:t>
            </a:r>
          </a:p>
          <a:p>
            <a:pPr>
              <a:buFont typeface="Times New Roman" pitchFamily="18" charset="0"/>
              <a:buChar char="♦"/>
            </a:pPr>
            <a:r>
              <a:rPr lang="ru-RU" dirty="0" err="1" smtClean="0"/>
              <a:t>арт-технологии</a:t>
            </a:r>
            <a:r>
              <a:rPr lang="ru-RU" dirty="0" smtClean="0"/>
              <a:t>;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80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000"/>
                            </p:stCondLst>
                            <p:childTnLst>
                              <p:par>
                                <p:cTn id="7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800" decel="100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8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8000"/>
                            </p:stCondLst>
                            <p:childTnLst>
                              <p:par>
                                <p:cTn id="7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800" decel="100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800" decel="100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800" decel="100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9000"/>
                            </p:stCondLst>
                            <p:childTnLst>
                              <p:par>
                                <p:cTn id="8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800" decel="100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800" decel="100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800" decel="100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800" decel="100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0"/>
                            </p:stCondLst>
                            <p:childTnLst>
                              <p:par>
                                <p:cTn id="9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800" decel="100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800" decel="100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800" decel="100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800" decel="100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800" decel="100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800" decel="100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800" decel="100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800" decel="100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800" decel="100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800" decel="100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800" decel="100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800" decel="100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800" decel="100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800" decel="100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800" decel="100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800" decel="100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000132"/>
          </a:xfrm>
        </p:spPr>
        <p:txBody>
          <a:bodyPr>
            <a:noAutofit/>
          </a:bodyPr>
          <a:lstStyle/>
          <a:p>
            <a:r>
              <a:rPr lang="ru-RU" sz="3500" b="1" i="1" dirty="0" smtClean="0">
                <a:solidFill>
                  <a:srgbClr val="C00000"/>
                </a:solidFill>
                <a:latin typeface="Monotype Corsiva" pitchFamily="66" charset="0"/>
              </a:rPr>
              <a:t>Инновационные технологии, используемые </a:t>
            </a:r>
            <a:br>
              <a:rPr lang="ru-RU" sz="3500" b="1" i="1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ru-RU" sz="3500" b="1" i="1" dirty="0" smtClean="0">
                <a:solidFill>
                  <a:srgbClr val="C00000"/>
                </a:solidFill>
                <a:latin typeface="Monotype Corsiva" pitchFamily="66" charset="0"/>
              </a:rPr>
              <a:t>в воспитательной системе школы:</a:t>
            </a:r>
            <a:r>
              <a:rPr lang="ru-RU" sz="2400" b="1" i="1" dirty="0" smtClean="0">
                <a:solidFill>
                  <a:srgbClr val="C00000"/>
                </a:solidFill>
              </a:rPr>
              <a:t/>
            </a:r>
            <a:br>
              <a:rPr lang="ru-RU" sz="2400" b="1" i="1" dirty="0" smtClean="0">
                <a:solidFill>
                  <a:srgbClr val="C00000"/>
                </a:solidFill>
              </a:rPr>
            </a:br>
            <a:endParaRPr lang="ru-RU" sz="2400" dirty="0"/>
          </a:p>
        </p:txBody>
      </p:sp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785786" y="1571612"/>
            <a:ext cx="8001056" cy="3754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♦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шоу-технологии (организация публичных конкурсов, соревнований, КВН);</a:t>
            </a:r>
          </a:p>
          <a:p>
            <a:pPr marL="0" marR="0" lvl="0" indent="0" algn="just" defTabSz="914400" rtl="0" eaLnBrk="0" fontAlgn="base" latinLnBrk="0" hangingPunct="0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♦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групповая проблемная работа (разработка проектов);</a:t>
            </a:r>
          </a:p>
          <a:p>
            <a:pPr marL="0" marR="0" lvl="0" indent="0" algn="just" defTabSz="914400" rtl="0" eaLnBrk="0" fontAlgn="base" latinLnBrk="0" hangingPunct="0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♦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диалоговые технологии (диспуты, дискуссии, дебаты);</a:t>
            </a:r>
          </a:p>
          <a:p>
            <a:pPr marL="0" marR="0" lvl="0" indent="0" algn="just" defTabSz="914400" rtl="0" eaLnBrk="0" fontAlgn="base" latinLnBrk="0" hangingPunct="0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♦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диалог «педагог- воспитанник»; </a:t>
            </a:r>
          </a:p>
          <a:p>
            <a:pPr marL="0" marR="0" lvl="0" indent="0" algn="just" defTabSz="914400" rtl="0" eaLnBrk="0" fontAlgn="base" latinLnBrk="0" hangingPunct="0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♦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тренинг общения;</a:t>
            </a:r>
          </a:p>
          <a:p>
            <a:pPr marL="0" marR="0" lvl="0" indent="0" algn="just" defTabSz="914400" rtl="0" eaLnBrk="0" fontAlgn="base" latinLnBrk="0" hangingPunct="0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♦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«информационное зеркало» (различные формы настенных объявлений, стенды).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800" decel="100000"/>
                                        <p:tgtEl>
                                          <p:spTgt spid="399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99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99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399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99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99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99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99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800" decel="100000"/>
                                        <p:tgtEl>
                                          <p:spTgt spid="399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399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99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99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399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399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399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99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800" decel="100000"/>
                                        <p:tgtEl>
                                          <p:spTgt spid="399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399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399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399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800" decel="100000"/>
                                        <p:tgtEl>
                                          <p:spTgt spid="399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399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399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399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642918"/>
            <a:ext cx="7000924" cy="1368412"/>
          </a:xfrm>
        </p:spPr>
        <p:txBody>
          <a:bodyPr>
            <a:noAutofit/>
          </a:bodyPr>
          <a:lstStyle/>
          <a:p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Здоровьесберегающие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 технологии</a:t>
            </a:r>
            <a:endParaRPr lang="ru-RU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1714488"/>
            <a:ext cx="7643866" cy="368306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ts val="3500"/>
              </a:lnSpc>
              <a:buBlip>
                <a:blip r:embed="rId2"/>
              </a:buBlip>
            </a:pPr>
            <a:endParaRPr lang="ru-RU" sz="2400" dirty="0" smtClean="0">
              <a:solidFill>
                <a:srgbClr val="000000"/>
              </a:solidFill>
              <a:latin typeface="+mn-lt"/>
            </a:endParaRPr>
          </a:p>
          <a:p>
            <a:pPr>
              <a:lnSpc>
                <a:spcPts val="3500"/>
              </a:lnSpc>
              <a:buBlip>
                <a:blip r:embed="rId2"/>
              </a:buBlip>
            </a:pPr>
            <a:r>
              <a:rPr lang="ru-RU" sz="2400" dirty="0" smtClean="0">
                <a:solidFill>
                  <a:srgbClr val="000000"/>
                </a:solidFill>
                <a:latin typeface="+mn-lt"/>
              </a:rPr>
              <a:t>это системный подход к обучению и воспитанию, построенный на стремлении педагога не нанести ущерб здоровью учащихся;</a:t>
            </a:r>
            <a:endParaRPr lang="ru-RU" sz="2400" dirty="0" smtClean="0">
              <a:latin typeface="+mn-lt"/>
            </a:endParaRPr>
          </a:p>
          <a:p>
            <a:pPr>
              <a:lnSpc>
                <a:spcPts val="3500"/>
              </a:lnSpc>
              <a:buBlip>
                <a:blip r:embed="rId2"/>
              </a:buBlip>
            </a:pPr>
            <a:r>
              <a:rPr lang="ru-RU" sz="2400" dirty="0" smtClean="0">
                <a:latin typeface="+mn-lt"/>
              </a:rPr>
              <a:t>создание благоприятного психологического климата; </a:t>
            </a:r>
          </a:p>
          <a:p>
            <a:pPr>
              <a:lnSpc>
                <a:spcPts val="3500"/>
              </a:lnSpc>
              <a:buBlip>
                <a:blip r:embed="rId2"/>
              </a:buBlip>
            </a:pPr>
            <a:r>
              <a:rPr lang="ru-RU" sz="2400" dirty="0" smtClean="0">
                <a:latin typeface="+mn-lt"/>
              </a:rPr>
              <a:t>охрана здоровья и пропаганда здорового образа жизни. </a:t>
            </a:r>
          </a:p>
          <a:p>
            <a:pPr>
              <a:lnSpc>
                <a:spcPts val="3500"/>
              </a:lnSpc>
            </a:pPr>
            <a:endParaRPr lang="ru-RU" sz="2400" dirty="0"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571472" y="571480"/>
            <a:ext cx="8358246" cy="630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Monotype Corsiva" pitchFamily="66" charset="0"/>
              </a:rPr>
              <a:t>ТЕХНОЛОГИЯ «КТД»</a:t>
            </a:r>
            <a:endParaRPr lang="ru-RU" sz="3600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pPr>
              <a:lnSpc>
                <a:spcPts val="3500"/>
              </a:lnSpc>
            </a:pPr>
            <a:r>
              <a:rPr lang="ru-RU" sz="2400" dirty="0" smtClean="0"/>
              <a:t>   </a:t>
            </a:r>
            <a:r>
              <a:rPr lang="ru-RU" sz="2400" u="sng" dirty="0" smtClean="0"/>
              <a:t>Направленность </a:t>
            </a:r>
            <a:r>
              <a:rPr lang="ru-RU" sz="2400" u="sng" dirty="0"/>
              <a:t>КТД </a:t>
            </a:r>
            <a:r>
              <a:rPr lang="ru-RU" sz="2400" dirty="0"/>
              <a:t>– стремление к общению, к познавательной активности. </a:t>
            </a:r>
          </a:p>
          <a:p>
            <a:pPr>
              <a:lnSpc>
                <a:spcPts val="3500"/>
              </a:lnSpc>
            </a:pPr>
            <a:r>
              <a:rPr lang="ru-RU" sz="2400" dirty="0" smtClean="0"/>
              <a:t>   Результатом </a:t>
            </a:r>
            <a:r>
              <a:rPr lang="ru-RU" sz="2400" dirty="0"/>
              <a:t>КТД является позитивная активность школьников, причем не зрительская, а </a:t>
            </a:r>
            <a:r>
              <a:rPr lang="ru-RU" sz="2400" dirty="0" err="1" smtClean="0"/>
              <a:t>деятельностная</a:t>
            </a:r>
            <a:r>
              <a:rPr lang="ru-RU" sz="2400" dirty="0" smtClean="0"/>
              <a:t>.</a:t>
            </a:r>
          </a:p>
          <a:p>
            <a:pPr>
              <a:lnSpc>
                <a:spcPts val="3500"/>
              </a:lnSpc>
            </a:pPr>
            <a:endParaRPr lang="ru-RU" sz="2800" i="1" dirty="0" smtClean="0">
              <a:latin typeface="+mn-lt"/>
            </a:endParaRPr>
          </a:p>
          <a:p>
            <a:pPr>
              <a:lnSpc>
                <a:spcPts val="3500"/>
              </a:lnSpc>
            </a:pPr>
            <a:r>
              <a:rPr lang="ru-RU" sz="2800" i="1" dirty="0" smtClean="0">
                <a:latin typeface="+mn-lt"/>
              </a:rPr>
              <a:t>   Технология  </a:t>
            </a:r>
            <a:r>
              <a:rPr lang="ru-RU" sz="2800" i="1" dirty="0">
                <a:latin typeface="+mn-lt"/>
              </a:rPr>
              <a:t>КТД( по Иванову) - 6 этапов:</a:t>
            </a:r>
          </a:p>
          <a:p>
            <a:pPr lvl="3">
              <a:lnSpc>
                <a:spcPts val="3500"/>
              </a:lnSpc>
              <a:buBlip>
                <a:blip r:embed="rId2"/>
              </a:buBlip>
            </a:pPr>
            <a:r>
              <a:rPr lang="ru-RU" sz="2400" dirty="0"/>
              <a:t>совместное решение о проведении </a:t>
            </a:r>
            <a:r>
              <a:rPr lang="ru-RU" sz="2400" dirty="0" smtClean="0"/>
              <a:t>дела;</a:t>
            </a:r>
            <a:endParaRPr lang="ru-RU" sz="2400" dirty="0"/>
          </a:p>
          <a:p>
            <a:pPr lvl="4">
              <a:lnSpc>
                <a:spcPts val="3500"/>
              </a:lnSpc>
              <a:buBlip>
                <a:blip r:embed="rId2"/>
              </a:buBlip>
            </a:pPr>
            <a:r>
              <a:rPr lang="ru-RU" sz="2400" dirty="0" smtClean="0"/>
              <a:t>коллективное планирование</a:t>
            </a:r>
            <a:r>
              <a:rPr lang="ru-RU" sz="2400" dirty="0"/>
              <a:t>;</a:t>
            </a:r>
          </a:p>
          <a:p>
            <a:pPr lvl="3">
              <a:lnSpc>
                <a:spcPts val="3500"/>
              </a:lnSpc>
              <a:buBlip>
                <a:blip r:embed="rId2"/>
              </a:buBlip>
            </a:pPr>
            <a:r>
              <a:rPr lang="ru-RU" sz="2400" dirty="0" smtClean="0"/>
              <a:t>коллективная подготовка</a:t>
            </a:r>
            <a:r>
              <a:rPr lang="ru-RU" sz="2400" dirty="0"/>
              <a:t>;</a:t>
            </a:r>
          </a:p>
          <a:p>
            <a:pPr lvl="4">
              <a:lnSpc>
                <a:spcPts val="3500"/>
              </a:lnSpc>
              <a:buBlip>
                <a:blip r:embed="rId2"/>
              </a:buBlip>
            </a:pPr>
            <a:r>
              <a:rPr lang="ru-RU" sz="2400" dirty="0" smtClean="0"/>
              <a:t>проведение дела;</a:t>
            </a:r>
            <a:endParaRPr lang="ru-RU" sz="2400" dirty="0"/>
          </a:p>
          <a:p>
            <a:pPr lvl="3">
              <a:lnSpc>
                <a:spcPts val="3500"/>
              </a:lnSpc>
              <a:buBlip>
                <a:blip r:embed="rId2"/>
              </a:buBlip>
            </a:pPr>
            <a:r>
              <a:rPr lang="ru-RU" sz="2400" dirty="0" smtClean="0"/>
              <a:t>коллективный анализ; </a:t>
            </a:r>
            <a:endParaRPr lang="ru-RU" sz="2400" dirty="0"/>
          </a:p>
          <a:p>
            <a:pPr lvl="4">
              <a:lnSpc>
                <a:spcPts val="3500"/>
              </a:lnSpc>
              <a:buBlip>
                <a:blip r:embed="rId2"/>
              </a:buBlip>
            </a:pPr>
            <a:r>
              <a:rPr lang="ru-RU" sz="2400" dirty="0" smtClean="0"/>
              <a:t>решение </a:t>
            </a:r>
            <a:r>
              <a:rPr lang="ru-RU" sz="2400" dirty="0"/>
              <a:t>о последействии.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7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4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74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74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одержимое 2"/>
          <p:cNvGraphicFramePr>
            <a:graphicFrameLocks noGrp="1"/>
          </p:cNvGraphicFramePr>
          <p:nvPr>
            <p:ph idx="4294967295"/>
          </p:nvPr>
        </p:nvGraphicFramePr>
        <p:xfrm>
          <a:off x="0" y="0"/>
          <a:ext cx="9144000" cy="7516559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  <a:gridCol w="3048000"/>
              </a:tblGrid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Этап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Традиционное КТД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Личностно-ориентированное КТД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коллективное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целеполагание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Социальные основания выбора дела – польза, радость людям, сплочение коллектива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Дело как потенциал личностного развития и роста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CB"/>
                    </a:solidFill>
                  </a:tcPr>
                </a:tc>
              </a:tr>
              <a:tr h="865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коллективное планирование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Акцент на групповой работе, групповом вкладе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Акценты на индивидуальные вклады, на авторство идей, предложений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E7"/>
                    </a:solidFill>
                  </a:tcPr>
                </a:tc>
              </a:tr>
              <a:tr h="865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коллективная подготовка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Акцент на дружной групповой работе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Акценты на добровольность принятия ролей, поручений и их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индивидуализированность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CB"/>
                    </a:solidFill>
                  </a:tcPr>
                </a:tc>
              </a:tr>
              <a:tr h="1441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проведение дела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групп, команд, общее действо, участие как реализация общего плана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Возможности для личного, негруппового участия, структура дела с учетом самоопределения ребят в отношении ролей, поручений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E7"/>
                    </a:solidFill>
                  </a:tcPr>
                </a:tc>
              </a:tr>
              <a:tr h="2012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коллективный анализ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Основные вопросы – критерии «Как мы организовали дело?», «Как мы проявили свою коллективность?», «Какой вклад каждого в общее дело?»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Вопросы – критерии, акцентирующие значимость дела для понимания, развития себя как индивидуальность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C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714356"/>
            <a:ext cx="7901014" cy="1071570"/>
          </a:xfrm>
        </p:spPr>
        <p:txBody>
          <a:bodyPr>
            <a:noAutofit/>
          </a:bodyPr>
          <a:lstStyle/>
          <a:p>
            <a:r>
              <a:rPr lang="ru-RU" b="1" spc="3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Виды коллективных дел:</a:t>
            </a:r>
            <a:endParaRPr lang="ru-RU" spc="300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2071678"/>
            <a:ext cx="8215370" cy="261302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609600" indent="-609600">
              <a:lnSpc>
                <a:spcPts val="4000"/>
              </a:lnSpc>
              <a:buFont typeface="Times New Roman" pitchFamily="18" charset="0"/>
              <a:buChar char="♦"/>
            </a:pPr>
            <a:r>
              <a:rPr lang="ru-RU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Трудовые КТД (пример:</a:t>
            </a:r>
            <a:r>
              <a:rPr 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ru-RU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«Трудовой десант»)</a:t>
            </a:r>
          </a:p>
          <a:p>
            <a:pPr marL="609600" indent="-609600">
              <a:lnSpc>
                <a:spcPts val="4000"/>
              </a:lnSpc>
              <a:buFont typeface="Times New Roman" pitchFamily="18" charset="0"/>
              <a:buChar char="♦"/>
            </a:pPr>
            <a:r>
              <a:rPr lang="ru-RU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Интеллектуальные КТД (пример: «</a:t>
            </a:r>
            <a:r>
              <a:rPr lang="ru-RU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Брейн-ринг</a:t>
            </a:r>
            <a:r>
              <a:rPr lang="ru-RU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»)</a:t>
            </a:r>
          </a:p>
          <a:p>
            <a:pPr marL="609600" indent="-609600">
              <a:lnSpc>
                <a:spcPts val="4000"/>
              </a:lnSpc>
              <a:buFont typeface="Times New Roman" pitchFamily="18" charset="0"/>
              <a:buChar char="♦"/>
            </a:pPr>
            <a:r>
              <a:rPr lang="ru-RU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Художественные КТД (пример: художественно- эстетическое творчество)</a:t>
            </a:r>
          </a:p>
          <a:p>
            <a:pPr marL="609600" indent="-609600">
              <a:lnSpc>
                <a:spcPts val="4000"/>
              </a:lnSpc>
              <a:buFont typeface="Times New Roman" pitchFamily="18" charset="0"/>
              <a:buChar char="♦"/>
            </a:pPr>
            <a:r>
              <a:rPr lang="ru-RU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Спортивные КТД (пример: «Спартакиада»)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642910" y="1571613"/>
            <a:ext cx="8072494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Monotype Corsiva" pitchFamily="66" charset="0"/>
              </a:rPr>
              <a:t>являются  такие</a:t>
            </a:r>
            <a:r>
              <a:rPr lang="ru-RU" sz="3600" dirty="0">
                <a:latin typeface="Monotype Corsiva" pitchFamily="66" charset="0"/>
              </a:rPr>
              <a:t>, в которых </a:t>
            </a:r>
            <a:r>
              <a:rPr lang="ru-RU" sz="3600" dirty="0" smtClean="0">
                <a:latin typeface="Monotype Corsiva" pitchFamily="66" charset="0"/>
              </a:rPr>
              <a:t> ученик </a:t>
            </a:r>
            <a:r>
              <a:rPr lang="ru-RU" sz="3600" dirty="0">
                <a:latin typeface="Monotype Corsiva" pitchFamily="66" charset="0"/>
              </a:rPr>
              <a:t>выступает в постоянно </a:t>
            </a:r>
            <a:r>
              <a:rPr lang="ru-RU" sz="3600" dirty="0" smtClean="0">
                <a:latin typeface="Monotype Corsiva" pitchFamily="66" charset="0"/>
              </a:rPr>
              <a:t> флуктуирующий </a:t>
            </a:r>
            <a:r>
              <a:rPr lang="ru-RU" sz="3600" dirty="0">
                <a:latin typeface="Monotype Corsiva" pitchFamily="66" charset="0"/>
              </a:rPr>
              <a:t>субъектно-объективных </a:t>
            </a:r>
            <a:r>
              <a:rPr lang="ru-RU" sz="3600" dirty="0" smtClean="0">
                <a:latin typeface="Monotype Corsiva" pitchFamily="66" charset="0"/>
              </a:rPr>
              <a:t> отношениях </a:t>
            </a:r>
            <a:r>
              <a:rPr lang="ru-RU" sz="3600" dirty="0">
                <a:latin typeface="Monotype Corsiva" pitchFamily="66" charset="0"/>
              </a:rPr>
              <a:t>относительно обучающей системы, периодически </a:t>
            </a:r>
            <a:r>
              <a:rPr lang="ru-RU" sz="3600" dirty="0" smtClean="0">
                <a:latin typeface="Monotype Corsiva" pitchFamily="66" charset="0"/>
              </a:rPr>
              <a:t> становясь </a:t>
            </a:r>
            <a:r>
              <a:rPr lang="ru-RU" sz="3600" dirty="0">
                <a:latin typeface="Monotype Corsiva" pitchFamily="66" charset="0"/>
              </a:rPr>
              <a:t>ее автономным активным </a:t>
            </a:r>
            <a:r>
              <a:rPr lang="ru-RU" sz="3600" dirty="0" smtClean="0">
                <a:latin typeface="Monotype Corsiva" pitchFamily="66" charset="0"/>
              </a:rPr>
              <a:t>элементом</a:t>
            </a:r>
            <a:r>
              <a:rPr lang="ru-RU" sz="3600" dirty="0">
                <a:latin typeface="Monotype Corsiva" pitchFamily="66" charset="0"/>
              </a:rPr>
              <a:t>.</a:t>
            </a:r>
          </a:p>
          <a:p>
            <a:endParaRPr lang="ru-RU" sz="24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85786" y="785794"/>
            <a:ext cx="7901014" cy="785818"/>
          </a:xfrm>
        </p:spPr>
        <p:txBody>
          <a:bodyPr>
            <a:normAutofit/>
          </a:bodyPr>
          <a:lstStyle/>
          <a:p>
            <a:pPr algn="l"/>
            <a:r>
              <a:rPr lang="ru-RU" sz="4000" b="1" i="1" dirty="0" smtClean="0">
                <a:solidFill>
                  <a:srgbClr val="C00000"/>
                </a:solidFill>
                <a:latin typeface="Monotype Corsiva" pitchFamily="66" charset="0"/>
              </a:rPr>
              <a:t>Интерактивными технологиями </a:t>
            </a:r>
            <a:endParaRPr lang="ru-RU" sz="6000" i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1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6" dur="2000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229600" cy="785818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Monotype Corsiva" pitchFamily="66" charset="0"/>
              </a:rPr>
              <a:t>ИНТЕРАКТИВНЫЕ  </a:t>
            </a:r>
            <a:br>
              <a:rPr lang="ru-RU" sz="4000" b="1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ru-RU" sz="4000" b="1" dirty="0" smtClean="0">
                <a:solidFill>
                  <a:srgbClr val="C00000"/>
                </a:solidFill>
                <a:latin typeface="Monotype Corsiva" pitchFamily="66" charset="0"/>
              </a:rPr>
              <a:t>ТЕХНОЛОГИИ  И  МЕТОДЫ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1714488"/>
            <a:ext cx="764386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♦"/>
            </a:pPr>
            <a:r>
              <a:rPr lang="ru-RU" sz="2000" dirty="0" smtClean="0"/>
              <a:t>метод карусели;</a:t>
            </a:r>
          </a:p>
          <a:p>
            <a:pPr lvl="3">
              <a:lnSpc>
                <a:spcPct val="150000"/>
              </a:lnSpc>
              <a:buFont typeface="Arial" pitchFamily="34" charset="0"/>
              <a:buChar char="♦"/>
            </a:pPr>
            <a:r>
              <a:rPr lang="ru-RU" sz="2000" dirty="0" smtClean="0"/>
              <a:t>эвристическая беседа;</a:t>
            </a:r>
          </a:p>
          <a:p>
            <a:pPr>
              <a:lnSpc>
                <a:spcPct val="150000"/>
              </a:lnSpc>
              <a:buFont typeface="Arial" pitchFamily="34" charset="0"/>
              <a:buChar char="♦"/>
            </a:pPr>
            <a:r>
              <a:rPr lang="ru-RU" sz="2000" dirty="0" smtClean="0"/>
              <a:t>дискуссии, дебаты;</a:t>
            </a:r>
          </a:p>
          <a:p>
            <a:pPr lvl="3">
              <a:lnSpc>
                <a:spcPct val="150000"/>
              </a:lnSpc>
              <a:buFont typeface="Arial" pitchFamily="34" charset="0"/>
              <a:buChar char="♦"/>
            </a:pPr>
            <a:r>
              <a:rPr lang="ru-RU" sz="2000" dirty="0" smtClean="0"/>
              <a:t>конференции;</a:t>
            </a:r>
          </a:p>
          <a:p>
            <a:pPr>
              <a:lnSpc>
                <a:spcPct val="150000"/>
              </a:lnSpc>
              <a:buFont typeface="Arial" pitchFamily="34" charset="0"/>
              <a:buChar char="♦"/>
            </a:pPr>
            <a:r>
              <a:rPr lang="ru-RU" sz="2000" dirty="0" smtClean="0"/>
              <a:t>деловые игры;</a:t>
            </a:r>
          </a:p>
          <a:p>
            <a:pPr lvl="3">
              <a:lnSpc>
                <a:spcPct val="150000"/>
              </a:lnSpc>
              <a:buFont typeface="Arial" pitchFamily="34" charset="0"/>
              <a:buChar char="♦"/>
            </a:pPr>
            <a:r>
              <a:rPr lang="ru-RU" sz="2000" dirty="0" smtClean="0"/>
              <a:t>технология полноценного сотрудничества;</a:t>
            </a:r>
          </a:p>
          <a:p>
            <a:pPr>
              <a:lnSpc>
                <a:spcPct val="150000"/>
              </a:lnSpc>
              <a:buFont typeface="Arial" pitchFamily="34" charset="0"/>
              <a:buChar char="♦"/>
            </a:pPr>
            <a:r>
              <a:rPr lang="ru-RU" sz="2000" dirty="0" smtClean="0"/>
              <a:t>технология моделирования, или метод проектов.</a:t>
            </a:r>
            <a:endParaRPr lang="ru-RU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642918"/>
            <a:ext cx="7215238" cy="1285884"/>
          </a:xfrm>
        </p:spPr>
        <p:txBody>
          <a:bodyPr>
            <a:normAutofit fontScale="90000"/>
          </a:bodyPr>
          <a:lstStyle/>
          <a:p>
            <a:r>
              <a:rPr lang="ru-RU" b="1" spc="3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ГРУППОВАЯ  ПРОБЛЕМНАЯ РАБОТА</a:t>
            </a:r>
            <a:endParaRPr lang="ru-RU" spc="300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1785926"/>
            <a:ext cx="7929618" cy="3362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000"/>
              </a:lnSpc>
            </a:pPr>
            <a:r>
              <a:rPr lang="ru-RU" sz="2600" b="1" dirty="0" smtClean="0">
                <a:latin typeface="+mn-lt"/>
              </a:rPr>
              <a:t> это работа с вербальным (словесным) поведением школьников в проблемной ситуации. </a:t>
            </a:r>
          </a:p>
          <a:p>
            <a:pPr>
              <a:lnSpc>
                <a:spcPts val="3500"/>
              </a:lnSpc>
            </a:pPr>
            <a:r>
              <a:rPr lang="ru-RU" sz="2600" u="sng" dirty="0" smtClean="0">
                <a:latin typeface="+mn-lt"/>
              </a:rPr>
              <a:t>Цель технологии</a:t>
            </a:r>
            <a:r>
              <a:rPr lang="ru-RU" sz="2600" b="1" u="sng" dirty="0" smtClean="0">
                <a:latin typeface="+mn-lt"/>
              </a:rPr>
              <a:t>:</a:t>
            </a:r>
          </a:p>
          <a:p>
            <a:pPr lvl="2">
              <a:lnSpc>
                <a:spcPts val="3500"/>
              </a:lnSpc>
              <a:buBlip>
                <a:blip r:embed="rId2"/>
              </a:buBlip>
            </a:pPr>
            <a:r>
              <a:rPr lang="ru-RU" sz="2600" b="1" dirty="0" smtClean="0">
                <a:latin typeface="+mn-lt"/>
              </a:rPr>
              <a:t>  </a:t>
            </a:r>
            <a:r>
              <a:rPr lang="ru-RU" sz="2600" dirty="0" smtClean="0">
                <a:latin typeface="+mn-lt"/>
              </a:rPr>
              <a:t>разработка, </a:t>
            </a:r>
          </a:p>
          <a:p>
            <a:pPr>
              <a:lnSpc>
                <a:spcPts val="3500"/>
              </a:lnSpc>
              <a:buBlip>
                <a:blip r:embed="rId2"/>
              </a:buBlip>
            </a:pPr>
            <a:r>
              <a:rPr lang="ru-RU" sz="2600" dirty="0" smtClean="0">
                <a:latin typeface="+mn-lt"/>
              </a:rPr>
              <a:t>  принятие организационных решений, </a:t>
            </a:r>
          </a:p>
          <a:p>
            <a:pPr lvl="2">
              <a:lnSpc>
                <a:spcPts val="3500"/>
              </a:lnSpc>
              <a:buBlip>
                <a:blip r:embed="rId2"/>
              </a:buBlip>
            </a:pPr>
            <a:r>
              <a:rPr lang="ru-RU" sz="2600" dirty="0" smtClean="0">
                <a:latin typeface="+mn-lt"/>
              </a:rPr>
              <a:t>  прояснение, </a:t>
            </a:r>
          </a:p>
          <a:p>
            <a:pPr>
              <a:lnSpc>
                <a:spcPts val="3500"/>
              </a:lnSpc>
              <a:buBlip>
                <a:blip r:embed="rId2"/>
              </a:buBlip>
            </a:pPr>
            <a:r>
              <a:rPr lang="ru-RU" sz="2600" dirty="0" smtClean="0">
                <a:latin typeface="+mn-lt"/>
              </a:rPr>
              <a:t>  обсуждение. </a:t>
            </a:r>
            <a:endParaRPr lang="ru-RU" sz="2600" dirty="0"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000100" y="1357298"/>
            <a:ext cx="7286676" cy="3234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r" defTabSz="914400" rtl="0" eaLnBrk="1" fontAlgn="base" latinLnBrk="0" hangingPunct="1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24275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Script" pitchFamily="34" charset="0"/>
                <a:ea typeface="Times New Roman" pitchFamily="18" charset="0"/>
                <a:cs typeface="Arial" pitchFamily="34" charset="0"/>
              </a:rPr>
              <a:t>«…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Script" pitchFamily="34" charset="0"/>
                <a:ea typeface="Times New Roman" pitchFamily="18" charset="0"/>
                <a:cs typeface="Arial" pitchFamily="34" charset="0"/>
              </a:rPr>
              <a:t>Творчество есть необходимое условие существования</a:t>
            </a:r>
            <a:r>
              <a:rPr kumimoji="0" lang="ru-RU" sz="28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Script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Script" pitchFamily="34" charset="0"/>
                <a:ea typeface="Times New Roman" pitchFamily="18" charset="0"/>
                <a:cs typeface="Arial" pitchFamily="34" charset="0"/>
              </a:rPr>
              <a:t>и все, что выходит за пределы рутины и в чем заключена</a:t>
            </a:r>
            <a:r>
              <a:rPr lang="ru-RU" sz="2800" dirty="0" smtClean="0">
                <a:latin typeface="Segoe Script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Script" pitchFamily="34" charset="0"/>
                <a:ea typeface="Times New Roman" pitchFamily="18" charset="0"/>
                <a:cs typeface="Arial" pitchFamily="34" charset="0"/>
              </a:rPr>
              <a:t>хоть йота нового, обязано своим происхождением</a:t>
            </a:r>
            <a:r>
              <a:rPr kumimoji="0" lang="ru-RU" sz="28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Script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Script" pitchFamily="34" charset="0"/>
                <a:ea typeface="Times New Roman" pitchFamily="18" charset="0"/>
                <a:cs typeface="Arial" pitchFamily="34" charset="0"/>
              </a:rPr>
              <a:t>творческому процессу человека…» 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Script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7200" algn="r" defTabSz="914400" rtl="0" eaLnBrk="0" fontAlgn="base" latinLnBrk="0" hangingPunct="0">
              <a:lnSpc>
                <a:spcPts val="3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24275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Л.С.Выготский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20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2"/>
          <p:cNvSpPr txBox="1">
            <a:spLocks noChangeArrowheads="1"/>
          </p:cNvSpPr>
          <p:nvPr/>
        </p:nvSpPr>
        <p:spPr bwMode="auto">
          <a:xfrm>
            <a:off x="785786" y="500042"/>
            <a:ext cx="7747027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Monotype Corsiva" pitchFamily="66" charset="0"/>
              </a:rPr>
              <a:t>ПРОЕКТНАЯ  ТЕХНОЛОГИЯ </a:t>
            </a:r>
            <a:r>
              <a:rPr lang="ru-RU" sz="2400" b="1" dirty="0" smtClean="0"/>
              <a:t>-  </a:t>
            </a:r>
            <a:r>
              <a:rPr lang="ru-RU" sz="2400" dirty="0"/>
              <a:t>организация исследовательской деятельности. </a:t>
            </a:r>
          </a:p>
          <a:p>
            <a:endParaRPr lang="ru-RU" sz="2400" dirty="0"/>
          </a:p>
          <a:p>
            <a:r>
              <a:rPr lang="ru-RU" sz="2400" u="sng" dirty="0"/>
              <a:t>Типы проектов: </a:t>
            </a:r>
            <a:r>
              <a:rPr lang="ru-RU" sz="2400" dirty="0"/>
              <a:t>творческие, информативные, фантастические, исследовательские и т.д.</a:t>
            </a:r>
          </a:p>
          <a:p>
            <a:endParaRPr lang="ru-RU" sz="2400" dirty="0"/>
          </a:p>
          <a:p>
            <a:r>
              <a:rPr lang="ru-RU" sz="2400" u="sng" dirty="0"/>
              <a:t>Формы работы: </a:t>
            </a:r>
            <a:r>
              <a:rPr lang="ru-RU" sz="2400" dirty="0"/>
              <a:t>индивидуальная, групповая</a:t>
            </a:r>
          </a:p>
          <a:p>
            <a:r>
              <a:rPr lang="ru-RU" sz="2400" u="sng" dirty="0"/>
              <a:t>Сроки реализации проекта: </a:t>
            </a:r>
            <a:r>
              <a:rPr lang="ru-RU" sz="2400" dirty="0"/>
              <a:t>неделя, месяц, полгода, год и т.п.</a:t>
            </a:r>
          </a:p>
          <a:p>
            <a:endParaRPr lang="ru-RU" sz="2400" dirty="0"/>
          </a:p>
          <a:p>
            <a:r>
              <a:rPr lang="ru-RU" sz="2400" u="sng" dirty="0"/>
              <a:t>Презентация проекта: </a:t>
            </a:r>
            <a:r>
              <a:rPr lang="ru-RU" sz="2400" dirty="0"/>
              <a:t>выставка, концерт, рекламная акция, театрализация, электронная презентация. 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9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928663" y="714356"/>
            <a:ext cx="7572428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3200" b="1" i="1" dirty="0">
                <a:solidFill>
                  <a:srgbClr val="C00000"/>
                </a:solidFill>
                <a:latin typeface="+mn-lt"/>
              </a:rPr>
              <a:t>Социальное проектирование </a:t>
            </a:r>
            <a:r>
              <a:rPr lang="ru-RU" sz="2000" dirty="0"/>
              <a:t>- </a:t>
            </a:r>
            <a:r>
              <a:rPr lang="ru-RU" sz="2400" dirty="0">
                <a:latin typeface="+mn-lt"/>
              </a:rPr>
              <a:t>особый вид деятельности, результатом которой является создание реального социального «продукта», имеющего для участников проекта практическое значение.</a:t>
            </a:r>
            <a:endParaRPr lang="ru-RU" sz="2000" dirty="0">
              <a:latin typeface="+mn-lt"/>
            </a:endParaRPr>
          </a:p>
          <a:p>
            <a:endParaRPr lang="ru-RU" sz="2800" i="1" dirty="0"/>
          </a:p>
          <a:p>
            <a:r>
              <a:rPr lang="ru-RU" sz="3200" b="1" i="1" dirty="0">
                <a:solidFill>
                  <a:srgbClr val="C00000"/>
                </a:solidFill>
                <a:latin typeface="+mn-lt"/>
              </a:rPr>
              <a:t>Целью социального проектирования</a:t>
            </a:r>
            <a:r>
              <a:rPr lang="ru-RU" sz="2800" b="1" i="1" dirty="0">
                <a:solidFill>
                  <a:srgbClr val="C00000"/>
                </a:solidFill>
              </a:rPr>
              <a:t> </a:t>
            </a:r>
            <a:r>
              <a:rPr lang="ru-RU" sz="2400" dirty="0">
                <a:latin typeface="+mn-lt"/>
              </a:rPr>
              <a:t>является привлечение внимания воспитанников к актуальным социальным проблемам местного сообщества, включение старшеклассников в реальную практическую деятельность по разрешению одной из этих проблем силами самих учащихся. </a:t>
            </a:r>
            <a:endParaRPr lang="ru-RU" sz="2000" dirty="0">
              <a:latin typeface="+mn-lt"/>
            </a:endParaRPr>
          </a:p>
          <a:p>
            <a:endParaRPr lang="ru-RU" sz="2000" dirty="0"/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928670"/>
            <a:ext cx="7543824" cy="488968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  <a:latin typeface="Monotype Corsiva" pitchFamily="66" charset="0"/>
              </a:rPr>
              <a:t>Основные задачи социального проектирования </a:t>
            </a:r>
            <a:endParaRPr lang="ru-RU" sz="3600" i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00100" y="1785927"/>
            <a:ext cx="7500990" cy="3683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  <a:buFont typeface="Arial" pitchFamily="34" charset="0"/>
              <a:buChar char="♦"/>
            </a:pPr>
            <a:r>
              <a:rPr lang="ru-RU" sz="2000" dirty="0" smtClean="0"/>
              <a:t> </a:t>
            </a:r>
            <a:r>
              <a:rPr lang="ru-RU" sz="2400" dirty="0" smtClean="0">
                <a:latin typeface="+mn-lt"/>
              </a:rPr>
              <a:t>формирование социально-личностных компетенций, среди которых важнейшими являются навыки «разумного социального» поведения в сообществе, </a:t>
            </a:r>
          </a:p>
          <a:p>
            <a:pPr>
              <a:lnSpc>
                <a:spcPts val="3500"/>
              </a:lnSpc>
              <a:buFont typeface="Arial" pitchFamily="34" charset="0"/>
              <a:buChar char="♦"/>
            </a:pPr>
            <a:r>
              <a:rPr lang="ru-RU" sz="2400" dirty="0" smtClean="0">
                <a:latin typeface="+mn-lt"/>
              </a:rPr>
              <a:t> совершенствование полезных социальных навыков и умений (планирование предстоящей деятельности, расчет необходимых ресурсов, анализ результатов и окончательных итогов и т.п.),</a:t>
            </a:r>
          </a:p>
          <a:p>
            <a:pPr>
              <a:lnSpc>
                <a:spcPts val="3500"/>
              </a:lnSpc>
              <a:buFont typeface="Arial" pitchFamily="34" charset="0"/>
              <a:buChar char="♦"/>
            </a:pPr>
            <a:r>
              <a:rPr lang="ru-RU" sz="2400" dirty="0" smtClean="0">
                <a:latin typeface="+mn-lt"/>
              </a:rPr>
              <a:t> социальная мобильность, навыки командной работы. </a:t>
            </a:r>
            <a:endParaRPr lang="ru-RU" sz="2400" dirty="0">
              <a:latin typeface="+mn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1"/>
          <p:cNvSpPr txBox="1">
            <a:spLocks noChangeArrowheads="1"/>
          </p:cNvSpPr>
          <p:nvPr/>
        </p:nvSpPr>
        <p:spPr bwMode="auto">
          <a:xfrm>
            <a:off x="714348" y="785794"/>
            <a:ext cx="7858179" cy="560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i="1" dirty="0">
                <a:solidFill>
                  <a:srgbClr val="C00000"/>
                </a:solidFill>
                <a:latin typeface="Monotype Corsiva" pitchFamily="66" charset="0"/>
              </a:rPr>
              <a:t>КЕЙС-ТЕХНОЛОГИЯ </a:t>
            </a:r>
            <a:endParaRPr lang="ru-RU" sz="3200" b="1" i="1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pPr algn="ctr"/>
            <a:r>
              <a:rPr lang="ru-RU" sz="3200" b="1" i="1" dirty="0" smtClean="0">
                <a:solidFill>
                  <a:srgbClr val="C00000"/>
                </a:solidFill>
                <a:latin typeface="Monotype Corsiva" pitchFamily="66" charset="0"/>
              </a:rPr>
              <a:t>(</a:t>
            </a:r>
            <a:r>
              <a:rPr lang="ru-RU" sz="3200" b="1" i="1" dirty="0">
                <a:solidFill>
                  <a:srgbClr val="C00000"/>
                </a:solidFill>
                <a:latin typeface="Monotype Corsiva" pitchFamily="66" charset="0"/>
              </a:rPr>
              <a:t>метод конкретных ситуаций</a:t>
            </a:r>
            <a:r>
              <a:rPr lang="ru-RU" sz="3200" b="1" i="1" dirty="0" smtClean="0">
                <a:solidFill>
                  <a:srgbClr val="C00000"/>
                </a:solidFill>
                <a:latin typeface="Monotype Corsiva" pitchFamily="66" charset="0"/>
              </a:rPr>
              <a:t>)</a:t>
            </a:r>
          </a:p>
          <a:p>
            <a:pPr algn="ctr"/>
            <a:endParaRPr lang="ru-RU" b="1" i="1" dirty="0"/>
          </a:p>
          <a:p>
            <a:r>
              <a:rPr lang="ru-RU" sz="2400" b="1" dirty="0" smtClean="0">
                <a:latin typeface="+mn-lt"/>
              </a:rPr>
              <a:t>Кейс-технология</a:t>
            </a:r>
            <a:r>
              <a:rPr lang="ru-RU" sz="2400" dirty="0" smtClean="0">
                <a:latin typeface="+mn-lt"/>
              </a:rPr>
              <a:t> </a:t>
            </a:r>
            <a:r>
              <a:rPr lang="ru-RU" sz="2000" dirty="0">
                <a:latin typeface="+mn-lt"/>
              </a:rPr>
              <a:t>– </a:t>
            </a:r>
            <a:r>
              <a:rPr lang="ru-RU" sz="2200" dirty="0">
                <a:latin typeface="+mn-lt"/>
              </a:rPr>
              <a:t>технология, основанная на использовании в учебном процессе специально смоделированной или реальной производственной ситуации в целях анализа, выявления проблем, поиска альтернативных решений, принятия оптимального решения проблемы.</a:t>
            </a:r>
          </a:p>
          <a:p>
            <a:endParaRPr lang="ru-RU" dirty="0"/>
          </a:p>
          <a:p>
            <a:pPr lvl="1" algn="r"/>
            <a:r>
              <a:rPr lang="ru-RU" sz="2200" b="1" dirty="0" smtClean="0">
                <a:latin typeface="+mn-lt"/>
              </a:rPr>
              <a:t>  Кейс</a:t>
            </a:r>
            <a:r>
              <a:rPr lang="ru-RU" sz="2200" dirty="0" smtClean="0">
                <a:latin typeface="+mn-lt"/>
              </a:rPr>
              <a:t> (</a:t>
            </a:r>
            <a:r>
              <a:rPr lang="ru-RU" sz="2200" dirty="0">
                <a:latin typeface="+mn-lt"/>
              </a:rPr>
              <a:t>ситуация) – это соответствующая реальности совокупность взаимосвязанных факторов и явлений, размышлений и действий персонажей, характеризующая определенный период или событие и требующая разрешения путем анализа и принятия решения.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785794"/>
            <a:ext cx="7715304" cy="5340369"/>
          </a:xfrm>
        </p:spPr>
        <p:txBody>
          <a:bodyPr/>
          <a:lstStyle/>
          <a:p>
            <a:pPr algn="ctr">
              <a:buNone/>
            </a:pPr>
            <a:r>
              <a:rPr lang="ru-RU" b="1" u="sng" dirty="0" smtClean="0">
                <a:solidFill>
                  <a:srgbClr val="C00000"/>
                </a:solidFill>
              </a:rPr>
              <a:t>КЕЙС – ТЕХНОЛОГИЯ  </a:t>
            </a:r>
            <a:r>
              <a:rPr lang="ru-RU" u="sng" dirty="0" smtClean="0"/>
              <a:t>позволяет формировать следующие компетенции: </a:t>
            </a:r>
          </a:p>
          <a:p>
            <a:pPr>
              <a:buBlip>
                <a:blip r:embed="rId2"/>
              </a:buBlip>
            </a:pPr>
            <a:r>
              <a:rPr lang="ru-RU" sz="2800" dirty="0" smtClean="0"/>
              <a:t> аналитические;</a:t>
            </a:r>
          </a:p>
          <a:p>
            <a:pPr>
              <a:buBlip>
                <a:blip r:embed="rId2"/>
              </a:buBlip>
            </a:pPr>
            <a:r>
              <a:rPr lang="ru-RU" sz="2800" dirty="0" smtClean="0"/>
              <a:t> практические;</a:t>
            </a:r>
          </a:p>
          <a:p>
            <a:pPr>
              <a:buBlip>
                <a:blip r:embed="rId2"/>
              </a:buBlip>
            </a:pPr>
            <a:r>
              <a:rPr lang="ru-RU" sz="2800" dirty="0" smtClean="0"/>
              <a:t> творческие;</a:t>
            </a:r>
          </a:p>
          <a:p>
            <a:pPr>
              <a:buBlip>
                <a:blip r:embed="rId2"/>
              </a:buBlip>
            </a:pPr>
            <a:r>
              <a:rPr lang="ru-RU" sz="2800" dirty="0" smtClean="0"/>
              <a:t> коммуникативные;</a:t>
            </a:r>
          </a:p>
          <a:p>
            <a:pPr>
              <a:buBlip>
                <a:blip r:embed="rId2"/>
              </a:buBlip>
            </a:pPr>
            <a:r>
              <a:rPr lang="ru-RU" sz="2800" dirty="0" smtClean="0"/>
              <a:t> социальные;</a:t>
            </a:r>
          </a:p>
          <a:p>
            <a:pPr>
              <a:buBlip>
                <a:blip r:embed="rId2"/>
              </a:buBlip>
            </a:pPr>
            <a:r>
              <a:rPr lang="ru-RU" sz="2800" dirty="0" smtClean="0"/>
              <a:t> самоанализ.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357166"/>
            <a:ext cx="7786742" cy="10001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Monotype Corsiva" pitchFamily="66" charset="0"/>
              </a:rPr>
              <a:t>ЭТАПЫ  КЕЙС - ТЕХНОЛОГИИ</a:t>
            </a:r>
            <a:endParaRPr lang="ru-RU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71547"/>
            <a:ext cx="8501122" cy="478634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/>
              <a:t>1 этап. </a:t>
            </a:r>
            <a:r>
              <a:rPr lang="ru-RU" sz="2400" dirty="0" smtClean="0"/>
              <a:t>Воспитатель, глядя на текст, описывающий ситуацию, должен понять смысл проблемы, продумать ответы  на вопросы и выявить реальные пути решения проблемы.</a:t>
            </a:r>
          </a:p>
          <a:p>
            <a:pPr>
              <a:buNone/>
            </a:pPr>
            <a:r>
              <a:rPr lang="ru-RU" sz="2400" b="1" dirty="0" smtClean="0"/>
              <a:t>2 этап</a:t>
            </a:r>
            <a:r>
              <a:rPr lang="ru-RU" sz="2400" dirty="0" smtClean="0"/>
              <a:t>. Обмен мнениями о проблемах в небольшой группе, осуществление совместного поиска решения через взаимный диалог («</a:t>
            </a:r>
            <a:r>
              <a:rPr lang="ru-RU" sz="2400" dirty="0" err="1" smtClean="0"/>
              <a:t>брейнсторминг</a:t>
            </a:r>
            <a:r>
              <a:rPr lang="ru-RU" sz="2400" dirty="0" smtClean="0"/>
              <a:t>» –мозговой штурм, диалог и </a:t>
            </a:r>
            <a:r>
              <a:rPr lang="ru-RU" sz="2400" dirty="0" err="1" smtClean="0"/>
              <a:t>полилог</a:t>
            </a:r>
            <a:r>
              <a:rPr lang="ru-RU" sz="2400" dirty="0" smtClean="0"/>
              <a:t>, дискуссия, дебаты и т.д.).</a:t>
            </a:r>
          </a:p>
          <a:p>
            <a:pPr>
              <a:buNone/>
            </a:pPr>
            <a:r>
              <a:rPr lang="ru-RU" sz="2400" b="1" dirty="0" smtClean="0"/>
              <a:t>3 этап. </a:t>
            </a:r>
            <a:r>
              <a:rPr lang="ru-RU" sz="2400" dirty="0" err="1" smtClean="0"/>
              <a:t>Общегрупповое</a:t>
            </a:r>
            <a:r>
              <a:rPr lang="ru-RU" sz="2400" dirty="0" smtClean="0"/>
              <a:t> обсуждение под руководством учителя. Привлечение к обсуждению как можно больше учащихся. Особенность обсуждения – учитель не даёт качественной оценки ответам, каждая идея принимается как есть.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229600" cy="857256"/>
          </a:xfrm>
        </p:spPr>
        <p:txBody>
          <a:bodyPr>
            <a:normAutofit fontScale="90000"/>
          </a:bodyPr>
          <a:lstStyle/>
          <a:p>
            <a:r>
              <a:rPr lang="ru-RU" sz="4000" b="1" i="1" dirty="0" smtClean="0">
                <a:solidFill>
                  <a:srgbClr val="C00000"/>
                </a:solidFill>
                <a:latin typeface="Monotype Corsiva" pitchFamily="66" charset="0"/>
              </a:rPr>
              <a:t>КЕЙС-ТЕХНОЛОГИЯ </a:t>
            </a:r>
            <a:br>
              <a:rPr lang="ru-RU" sz="4000" b="1" i="1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ru-RU" sz="4000" b="1" i="1" dirty="0" smtClean="0">
                <a:solidFill>
                  <a:srgbClr val="C00000"/>
                </a:solidFill>
                <a:latin typeface="Monotype Corsiva" pitchFamily="66" charset="0"/>
              </a:rPr>
              <a:t>(метод конкретных ситуаций)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1714488"/>
            <a:ext cx="7786742" cy="37548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ru-RU" sz="2400" b="1" u="sng" dirty="0" smtClean="0">
                <a:latin typeface="+mn-lt"/>
              </a:rPr>
              <a:t>Цели</a:t>
            </a:r>
            <a:r>
              <a:rPr lang="ru-RU" sz="2400" u="sng" dirty="0" smtClean="0">
                <a:latin typeface="+mn-lt"/>
              </a:rPr>
              <a:t>, достигаемые при использовании </a:t>
            </a:r>
            <a:r>
              <a:rPr lang="ru-RU" sz="2400" u="sng" dirty="0" err="1" smtClean="0">
                <a:latin typeface="+mn-lt"/>
              </a:rPr>
              <a:t>кейс-технологии</a:t>
            </a:r>
            <a:r>
              <a:rPr lang="ru-RU" sz="2400" u="sng" dirty="0" smtClean="0">
                <a:latin typeface="+mn-lt"/>
              </a:rPr>
              <a:t>:</a:t>
            </a:r>
          </a:p>
          <a:p>
            <a:r>
              <a:rPr lang="ru-RU" sz="2200" dirty="0" smtClean="0">
                <a:latin typeface="+mn-lt"/>
              </a:rPr>
              <a:t>1.   Интеллектуальное развитие обучаемых.</a:t>
            </a:r>
          </a:p>
          <a:p>
            <a:r>
              <a:rPr lang="ru-RU" sz="2200" dirty="0" smtClean="0">
                <a:latin typeface="+mn-lt"/>
              </a:rPr>
              <a:t>2.   Осознание многозначности профессиональных проблем и жизненных ситуаций.</a:t>
            </a:r>
          </a:p>
          <a:p>
            <a:r>
              <a:rPr lang="ru-RU" sz="2200" dirty="0" smtClean="0">
                <a:latin typeface="+mn-lt"/>
              </a:rPr>
              <a:t>3.   Приобретение опыта поиска и выработки альтернативных решений.</a:t>
            </a:r>
          </a:p>
          <a:p>
            <a:r>
              <a:rPr lang="ru-RU" sz="2200" dirty="0" smtClean="0">
                <a:latin typeface="+mn-lt"/>
              </a:rPr>
              <a:t>4.   Формирование готовности к оценке и принятию решений.</a:t>
            </a:r>
          </a:p>
          <a:p>
            <a:r>
              <a:rPr lang="ru-RU" sz="2200" dirty="0" smtClean="0">
                <a:latin typeface="+mn-lt"/>
              </a:rPr>
              <a:t>5.   Обеспечение повышения качества усвоения знаний за счет их углубления и обнаружения пробелов.</a:t>
            </a:r>
          </a:p>
          <a:p>
            <a:r>
              <a:rPr lang="ru-RU" sz="2200" dirty="0" smtClean="0">
                <a:latin typeface="+mn-lt"/>
              </a:rPr>
              <a:t>6.   Развитие коммуникативных навыков.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785786" y="857232"/>
            <a:ext cx="7962927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C00000"/>
                </a:solidFill>
                <a:latin typeface="Monotype Corsiva" pitchFamily="66" charset="0"/>
              </a:rPr>
              <a:t>Арт-педагогика</a:t>
            </a:r>
            <a:r>
              <a:rPr lang="ru-RU" sz="2400" b="1" dirty="0" smtClean="0">
                <a:latin typeface="Monotype Corsiva" pitchFamily="66" charset="0"/>
              </a:rPr>
              <a:t> </a:t>
            </a:r>
            <a:r>
              <a:rPr lang="ru-RU" sz="2800" dirty="0" smtClean="0"/>
              <a:t>- </a:t>
            </a:r>
            <a:r>
              <a:rPr lang="ru-RU" sz="2800" dirty="0"/>
              <a:t>воспитание, образование, развитие личности осуществляются средствами искусства, как классического, так и народного, наряду с содержанием изучаемого предметного курса.</a:t>
            </a:r>
          </a:p>
          <a:p>
            <a:endParaRPr lang="ru-RU" dirty="0"/>
          </a:p>
        </p:txBody>
      </p:sp>
      <p:sp>
        <p:nvSpPr>
          <p:cNvPr id="15363" name="TextBox 2"/>
          <p:cNvSpPr txBox="1">
            <a:spLocks noChangeArrowheads="1"/>
          </p:cNvSpPr>
          <p:nvPr/>
        </p:nvSpPr>
        <p:spPr bwMode="auto">
          <a:xfrm>
            <a:off x="2000232" y="3571876"/>
            <a:ext cx="6858048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i="1" u="sng" dirty="0" smtClean="0"/>
              <a:t>Техники </a:t>
            </a:r>
            <a:r>
              <a:rPr lang="ru-RU" sz="2400" i="1" u="sng" dirty="0"/>
              <a:t>и приемы </a:t>
            </a:r>
            <a:r>
              <a:rPr lang="ru-RU" sz="2400" i="1" u="sng" dirty="0" err="1"/>
              <a:t>арт-педагогики</a:t>
            </a:r>
            <a:r>
              <a:rPr lang="ru-RU" sz="2400" i="1" u="sng" dirty="0"/>
              <a:t>: </a:t>
            </a:r>
            <a:r>
              <a:rPr lang="ru-RU" sz="2400" dirty="0"/>
              <a:t>музыкальная, театральная и </a:t>
            </a:r>
            <a:r>
              <a:rPr lang="ru-RU" sz="2400" dirty="0" smtClean="0"/>
              <a:t>изобразительная, </a:t>
            </a:r>
            <a:r>
              <a:rPr lang="ru-RU" sz="2400" dirty="0" err="1"/>
              <a:t>сказкотерапия</a:t>
            </a:r>
            <a:r>
              <a:rPr lang="ru-RU" sz="2400" dirty="0"/>
              <a:t>, </a:t>
            </a:r>
            <a:r>
              <a:rPr lang="ru-RU" sz="2400" dirty="0" err="1"/>
              <a:t>фотоколлаж</a:t>
            </a:r>
            <a:r>
              <a:rPr lang="ru-RU" sz="2400" dirty="0"/>
              <a:t> </a:t>
            </a:r>
            <a:r>
              <a:rPr lang="ru-RU" sz="2400" dirty="0" smtClean="0"/>
              <a:t>и другие</a:t>
            </a:r>
            <a:r>
              <a:rPr lang="ru-RU" sz="2400" dirty="0"/>
              <a:t>. Все выше перечисленные техники и приемы  взаимосвязаны. 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857224" y="1500174"/>
            <a:ext cx="792961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3200" b="1" i="1" u="sng" dirty="0">
                <a:latin typeface="Times New Roman" pitchFamily="18" charset="0"/>
              </a:rPr>
              <a:t>Шоу</a:t>
            </a:r>
            <a:r>
              <a:rPr lang="ru-RU" sz="3200" u="sng" dirty="0">
                <a:latin typeface="Times New Roman" pitchFamily="18" charset="0"/>
              </a:rPr>
              <a:t> имеет </a:t>
            </a:r>
            <a:r>
              <a:rPr lang="ru-RU" sz="3200" u="sng" dirty="0" smtClean="0">
                <a:latin typeface="Times New Roman" pitchFamily="18" charset="0"/>
              </a:rPr>
              <a:t>особенности</a:t>
            </a:r>
            <a:r>
              <a:rPr lang="ru-RU" sz="3200" u="sng" dirty="0">
                <a:latin typeface="Times New Roman" pitchFamily="18" charset="0"/>
              </a:rPr>
              <a:t>:</a:t>
            </a:r>
            <a:r>
              <a:rPr lang="ru-RU" sz="2800" u="sng" dirty="0">
                <a:latin typeface="Times New Roman" pitchFamily="18" charset="0"/>
              </a:rPr>
              <a:t> </a:t>
            </a:r>
            <a:endParaRPr lang="ru-RU" sz="2800" u="sng" dirty="0" smtClean="0">
              <a:latin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</a:endParaRPr>
          </a:p>
          <a:p>
            <a:pPr>
              <a:buFont typeface="Times New Roman" pitchFamily="18" charset="0"/>
              <a:buChar char="♦"/>
            </a:pP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</a:rPr>
              <a:t>деления </a:t>
            </a:r>
            <a:r>
              <a:rPr lang="ru-RU" sz="2800" dirty="0">
                <a:latin typeface="Times New Roman" pitchFamily="18" charset="0"/>
              </a:rPr>
              <a:t>участников на выступающих( «сцену») и зрителей( «зал»), </a:t>
            </a:r>
            <a:endParaRPr lang="ru-RU" sz="2800" dirty="0" smtClean="0">
              <a:latin typeface="Times New Roman" pitchFamily="18" charset="0"/>
            </a:endParaRPr>
          </a:p>
          <a:p>
            <a:pPr>
              <a:buFont typeface="Times New Roman" pitchFamily="18" charset="0"/>
              <a:buChar char="♦"/>
            </a:pPr>
            <a:r>
              <a:rPr lang="ru-RU" sz="2800" dirty="0" smtClean="0">
                <a:latin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</a:rPr>
              <a:t>соревновательность</a:t>
            </a:r>
            <a:r>
              <a:rPr lang="ru-RU" sz="2800" dirty="0" smtClean="0">
                <a:latin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</a:rPr>
              <a:t>на сцене, </a:t>
            </a:r>
            <a:endParaRPr lang="ru-RU" sz="2800" dirty="0" smtClean="0">
              <a:latin typeface="Times New Roman" pitchFamily="18" charset="0"/>
            </a:endParaRPr>
          </a:p>
          <a:p>
            <a:pPr>
              <a:buFont typeface="Times New Roman" pitchFamily="18" charset="0"/>
              <a:buChar char="♦"/>
            </a:pPr>
            <a:r>
              <a:rPr lang="ru-RU" sz="2800" dirty="0" smtClean="0">
                <a:latin typeface="Times New Roman" pitchFamily="18" charset="0"/>
              </a:rPr>
              <a:t> заготовленный </a:t>
            </a:r>
            <a:r>
              <a:rPr lang="ru-RU" sz="2800" dirty="0">
                <a:latin typeface="Times New Roman" pitchFamily="18" charset="0"/>
              </a:rPr>
              <a:t>организаторами сценарий</a:t>
            </a:r>
            <a:r>
              <a:rPr lang="ru-RU" sz="2800" dirty="0" smtClean="0">
                <a:latin typeface="Times New Roman" pitchFamily="18" charset="0"/>
              </a:rPr>
              <a:t>.</a:t>
            </a:r>
          </a:p>
          <a:p>
            <a:endParaRPr lang="ru-RU" sz="2400" dirty="0">
              <a:latin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</a:rPr>
              <a:t>  </a:t>
            </a:r>
            <a:r>
              <a:rPr lang="ru-RU" sz="2400" dirty="0" smtClean="0">
                <a:latin typeface="Times New Roman" pitchFamily="18" charset="0"/>
              </a:rPr>
              <a:t>   </a:t>
            </a:r>
            <a:endParaRPr lang="ru-RU" sz="2400" dirty="0">
              <a:latin typeface="Times New Roman" pitchFamily="18" charset="0"/>
            </a:endParaRPr>
          </a:p>
          <a:p>
            <a:endParaRPr lang="ru-RU" b="1" dirty="0">
              <a:latin typeface="Times New Roman" pitchFamily="18" charset="0"/>
            </a:endParaRPr>
          </a:p>
          <a:p>
            <a:endParaRPr lang="ru-RU" dirty="0"/>
          </a:p>
        </p:txBody>
      </p:sp>
      <p:sp>
        <p:nvSpPr>
          <p:cNvPr id="13315" name="TextBox 2"/>
          <p:cNvSpPr txBox="1">
            <a:spLocks noChangeArrowheads="1"/>
          </p:cNvSpPr>
          <p:nvPr/>
        </p:nvSpPr>
        <p:spPr bwMode="auto">
          <a:xfrm>
            <a:off x="1547813" y="571480"/>
            <a:ext cx="645321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C00000"/>
                </a:solidFill>
                <a:latin typeface="Monotype Corsiva" pitchFamily="66" charset="0"/>
              </a:rPr>
              <a:t>ШОУ-ТЕХНОЛОГИИ</a:t>
            </a:r>
            <a:endParaRPr lang="ru-RU" sz="4000" b="1" i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07157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C00000"/>
                </a:solidFill>
                <a:latin typeface="Monotype Corsiva" pitchFamily="66" charset="0"/>
              </a:rPr>
              <a:t>ШОУ-ТЕХНОЛОГИИ</a:t>
            </a:r>
            <a:br>
              <a:rPr lang="ru-RU" b="1" i="1" dirty="0" smtClean="0">
                <a:solidFill>
                  <a:srgbClr val="C00000"/>
                </a:solidFill>
                <a:latin typeface="Monotype Corsiva" pitchFamily="66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214423"/>
            <a:ext cx="7972452" cy="3929089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u="sng" dirty="0" smtClean="0">
                <a:latin typeface="Times New Roman" pitchFamily="18" charset="0"/>
              </a:rPr>
              <a:t>В любом развёрнутом педагогическом действии есть три блока: </a:t>
            </a:r>
          </a:p>
          <a:p>
            <a:pPr>
              <a:buFont typeface="Times New Roman" pitchFamily="18" charset="0"/>
              <a:buChar char="♦"/>
            </a:pPr>
            <a:r>
              <a:rPr lang="ru-RU" sz="2800" dirty="0" smtClean="0">
                <a:latin typeface="Times New Roman" pitchFamily="18" charset="0"/>
              </a:rPr>
              <a:t>подготовка</a:t>
            </a:r>
          </a:p>
          <a:p>
            <a:pPr>
              <a:buFont typeface="Times New Roman" pitchFamily="18" charset="0"/>
              <a:buChar char="♦"/>
            </a:pPr>
            <a:r>
              <a:rPr lang="ru-RU" sz="2800" dirty="0" smtClean="0">
                <a:latin typeface="Times New Roman" pitchFamily="18" charset="0"/>
              </a:rPr>
              <a:t>реализация</a:t>
            </a:r>
          </a:p>
          <a:p>
            <a:pPr>
              <a:buFont typeface="Times New Roman" pitchFamily="18" charset="0"/>
              <a:buChar char="♦"/>
            </a:pPr>
            <a:r>
              <a:rPr lang="ru-RU" sz="2800" dirty="0" smtClean="0">
                <a:latin typeface="Times New Roman" pitchFamily="18" charset="0"/>
              </a:rPr>
              <a:t>анализ итогов. </a:t>
            </a:r>
          </a:p>
          <a:p>
            <a:pPr>
              <a:buNone/>
            </a:pPr>
            <a:endParaRPr lang="ru-RU" sz="2800" dirty="0" smtClean="0">
              <a:latin typeface="Times New Roman" pitchFamily="18" charset="0"/>
            </a:endParaRPr>
          </a:p>
          <a:p>
            <a:pPr>
              <a:buNone/>
            </a:pPr>
            <a:r>
              <a:rPr lang="ru-RU" sz="2800" dirty="0" err="1" smtClean="0">
                <a:latin typeface="Times New Roman" pitchFamily="18" charset="0"/>
              </a:rPr>
              <a:t>Соревновательность</a:t>
            </a:r>
            <a:r>
              <a:rPr lang="ru-RU" sz="2800" dirty="0" smtClean="0">
                <a:latin typeface="Times New Roman" pitchFamily="18" charset="0"/>
              </a:rPr>
              <a:t>  подразумевает  процедуру   оценивания и подведения итогов.</a:t>
            </a:r>
          </a:p>
          <a:p>
            <a:pPr>
              <a:buFont typeface="Times New Roman" pitchFamily="18" charset="0"/>
              <a:buChar char="♦"/>
            </a:pP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28671"/>
            <a:ext cx="7772400" cy="1285883"/>
          </a:xfrm>
        </p:spPr>
        <p:txBody>
          <a:bodyPr anchor="ctr">
            <a:noAutofit/>
          </a:bodyPr>
          <a:lstStyle/>
          <a:p>
            <a:pPr lvl="0" algn="ctr"/>
            <a:r>
              <a:rPr lang="ru-RU" sz="4400" spc="300" dirty="0" smtClean="0">
                <a:solidFill>
                  <a:srgbClr val="C00000"/>
                </a:solidFill>
                <a:latin typeface="Monotype Corsiva" pitchFamily="66" charset="0"/>
              </a:rPr>
              <a:t>Понятие «инновация»</a:t>
            </a:r>
            <a:r>
              <a:rPr lang="ru-RU" spc="300" dirty="0" smtClean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ru-RU" spc="300" dirty="0" smtClean="0">
                <a:solidFill>
                  <a:srgbClr val="C00000"/>
                </a:solidFill>
                <a:latin typeface="Monotype Corsiva" pitchFamily="66" charset="0"/>
              </a:rPr>
            </a:br>
            <a:endParaRPr lang="ru-RU" spc="300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785786" y="2071678"/>
            <a:ext cx="7772400" cy="2786082"/>
          </a:xfrm>
        </p:spPr>
        <p:txBody>
          <a:bodyPr anchor="ctr">
            <a:normAutofit/>
          </a:bodyPr>
          <a:lstStyle/>
          <a:p>
            <a:pPr lvl="0">
              <a:buBlip>
                <a:blip r:embed="rId2"/>
              </a:buBlip>
            </a:pPr>
            <a:r>
              <a:rPr lang="ru-RU" sz="3600" dirty="0" smtClean="0">
                <a:solidFill>
                  <a:schemeClr val="tx1"/>
                </a:solidFill>
              </a:rPr>
              <a:t> Инновация рассматривается как результат творческого процесса. </a:t>
            </a:r>
          </a:p>
          <a:p>
            <a:pPr>
              <a:buBlip>
                <a:blip r:embed="rId2"/>
              </a:buBlip>
            </a:pPr>
            <a:r>
              <a:rPr lang="ru-RU" sz="3600" dirty="0" smtClean="0">
                <a:solidFill>
                  <a:schemeClr val="tx1"/>
                </a:solidFill>
              </a:rPr>
              <a:t> Инновация представляется как процесс внедрения новшеств. 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1785926"/>
            <a:ext cx="7572428" cy="3234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500"/>
              </a:lnSpc>
            </a:pPr>
            <a:r>
              <a:rPr lang="ru-RU" sz="2800" u="sng" dirty="0" smtClean="0">
                <a:latin typeface="Times New Roman" pitchFamily="18" charset="0"/>
              </a:rPr>
              <a:t>Реализация  шоу основана на 3 основных психологических механизмах:</a:t>
            </a:r>
          </a:p>
          <a:p>
            <a:pPr algn="ctr">
              <a:lnSpc>
                <a:spcPts val="3500"/>
              </a:lnSpc>
            </a:pPr>
            <a:endParaRPr lang="ru-RU" sz="2800" u="sng" dirty="0" smtClean="0">
              <a:latin typeface="Times New Roman" pitchFamily="18" charset="0"/>
            </a:endParaRPr>
          </a:p>
          <a:p>
            <a:pPr lvl="1">
              <a:lnSpc>
                <a:spcPts val="3500"/>
              </a:lnSpc>
              <a:buFont typeface="Times New Roman" pitchFamily="18" charset="0"/>
              <a:buChar char="♦"/>
            </a:pPr>
            <a:r>
              <a:rPr lang="ru-RU" sz="2800" dirty="0" smtClean="0">
                <a:latin typeface="Times New Roman" pitchFamily="18" charset="0"/>
              </a:rPr>
              <a:t> создание эмоциональной атмосферы;</a:t>
            </a:r>
          </a:p>
          <a:p>
            <a:pPr lvl="1">
              <a:lnSpc>
                <a:spcPts val="3500"/>
              </a:lnSpc>
              <a:buFont typeface="Times New Roman" pitchFamily="18" charset="0"/>
              <a:buChar char="♦"/>
            </a:pPr>
            <a:r>
              <a:rPr lang="ru-RU" sz="2800" dirty="0" smtClean="0">
                <a:latin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</a:rPr>
              <a:t>соревновательность</a:t>
            </a:r>
            <a:r>
              <a:rPr lang="ru-RU" sz="2800" dirty="0" smtClean="0">
                <a:latin typeface="Times New Roman" pitchFamily="18" charset="0"/>
              </a:rPr>
              <a:t>;</a:t>
            </a:r>
          </a:p>
          <a:p>
            <a:pPr lvl="1">
              <a:lnSpc>
                <a:spcPts val="3500"/>
              </a:lnSpc>
              <a:buFont typeface="Times New Roman" pitchFamily="18" charset="0"/>
              <a:buChar char="♦"/>
            </a:pPr>
            <a:r>
              <a:rPr lang="ru-RU" sz="2800" dirty="0" smtClean="0">
                <a:latin typeface="Times New Roman" pitchFamily="18" charset="0"/>
              </a:rPr>
              <a:t> импровизация.</a:t>
            </a:r>
          </a:p>
          <a:p>
            <a:pPr>
              <a:lnSpc>
                <a:spcPts val="3500"/>
              </a:lnSpc>
            </a:pPr>
            <a:endParaRPr lang="ru-RU" sz="2400" dirty="0" smtClean="0">
              <a:latin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71604" y="571480"/>
            <a:ext cx="59293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C00000"/>
                </a:solidFill>
                <a:latin typeface="Monotype Corsiva" pitchFamily="66" charset="0"/>
              </a:rPr>
              <a:t>ШОУ-ТЕХНОЛОГИИ</a:t>
            </a:r>
            <a:endParaRPr lang="ru-RU" sz="4000" b="1" i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allAtOnce"/>
      <p:bldP spid="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Box 3"/>
          <p:cNvSpPr txBox="1">
            <a:spLocks noChangeArrowheads="1"/>
          </p:cNvSpPr>
          <p:nvPr/>
        </p:nvSpPr>
        <p:spPr bwMode="auto">
          <a:xfrm>
            <a:off x="1142976" y="1071546"/>
            <a:ext cx="7358113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2400" b="1" i="1" dirty="0">
                <a:latin typeface="+mn-lt"/>
              </a:rPr>
              <a:t>достоинства:</a:t>
            </a:r>
          </a:p>
          <a:p>
            <a:pPr>
              <a:buBlip>
                <a:blip r:embed="rId2"/>
              </a:buBlip>
            </a:pPr>
            <a:r>
              <a:rPr lang="ru-RU" sz="2200" dirty="0" smtClean="0">
                <a:latin typeface="+mn-lt"/>
              </a:rPr>
              <a:t> обсуждаются </a:t>
            </a:r>
            <a:r>
              <a:rPr lang="ru-RU" sz="2200" dirty="0">
                <a:latin typeface="+mn-lt"/>
              </a:rPr>
              <a:t>проблемы, волнующие детей, в привлекательной и достаточно известной для них форме;</a:t>
            </a:r>
          </a:p>
          <a:p>
            <a:pPr>
              <a:buBlip>
                <a:blip r:embed="rId2"/>
              </a:buBlip>
            </a:pPr>
            <a:r>
              <a:rPr lang="ru-RU" sz="2200" dirty="0" smtClean="0">
                <a:latin typeface="+mn-lt"/>
              </a:rPr>
              <a:t> аудитория </a:t>
            </a:r>
            <a:r>
              <a:rPr lang="ru-RU" sz="2200" dirty="0">
                <a:latin typeface="+mn-lt"/>
              </a:rPr>
              <a:t>делится на группы, отстаивающие или придерживающиеся различных точек зрения;</a:t>
            </a:r>
          </a:p>
          <a:p>
            <a:pPr>
              <a:buBlip>
                <a:blip r:embed="rId2"/>
              </a:buBlip>
            </a:pPr>
            <a:r>
              <a:rPr lang="ru-RU" sz="2200" dirty="0" smtClean="0">
                <a:latin typeface="+mn-lt"/>
              </a:rPr>
              <a:t> ведущий </a:t>
            </a:r>
            <a:r>
              <a:rPr lang="ru-RU" sz="2200" dirty="0">
                <a:latin typeface="+mn-lt"/>
              </a:rPr>
              <a:t>направляет обсуждение на предмет спора, напоминая о правилах ведения дискуссии и о необходимости уважать друг друга;</a:t>
            </a:r>
          </a:p>
          <a:p>
            <a:pPr>
              <a:buBlip>
                <a:blip r:embed="rId2"/>
              </a:buBlip>
            </a:pPr>
            <a:r>
              <a:rPr lang="ru-RU" sz="2200" dirty="0" smtClean="0">
                <a:latin typeface="+mn-lt"/>
              </a:rPr>
              <a:t> в </a:t>
            </a:r>
            <a:r>
              <a:rPr lang="ru-RU" sz="2200" dirty="0">
                <a:latin typeface="+mn-lt"/>
              </a:rPr>
              <a:t>ходе ток-шоу мнения взрослого не навязываются подросткам, они свободны в своем нравственном выборе, и даже если они его не сделают в ходе диспута, дискуссия натолкнет их на размышления, на поиск </a:t>
            </a:r>
            <a:r>
              <a:rPr lang="ru-RU" sz="2200" dirty="0" smtClean="0">
                <a:latin typeface="+mn-lt"/>
              </a:rPr>
              <a:t>истины;</a:t>
            </a:r>
            <a:endParaRPr lang="ru-RU" sz="2200" dirty="0">
              <a:latin typeface="+mn-lt"/>
            </a:endParaRPr>
          </a:p>
          <a:p>
            <a:pPr>
              <a:buBlip>
                <a:blip r:embed="rId2"/>
              </a:buBlip>
            </a:pPr>
            <a:r>
              <a:rPr lang="ru-RU" sz="2200" dirty="0" smtClean="0">
                <a:latin typeface="+mn-lt"/>
              </a:rPr>
              <a:t> особая </a:t>
            </a:r>
            <a:r>
              <a:rPr lang="ru-RU" sz="2200" dirty="0">
                <a:latin typeface="+mn-lt"/>
              </a:rPr>
              <a:t>роль ведущего ток-шоу. </a:t>
            </a:r>
          </a:p>
          <a:p>
            <a:endParaRPr lang="ru-RU" sz="22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85918" y="642918"/>
            <a:ext cx="5500726" cy="64294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Monotype Corsiva" pitchFamily="66" charset="0"/>
              </a:rPr>
              <a:t>ТОК-ШОУ</a:t>
            </a:r>
            <a:endParaRPr lang="ru-RU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21444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ТРЕНИНГ ОБЩЕНИЯ</a:t>
            </a:r>
            <a:endParaRPr lang="ru-RU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1785926"/>
            <a:ext cx="7786742" cy="3683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Тренинг </a:t>
            </a:r>
            <a: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– «тренировка», «натаскивание», многократное выполнение упражнений учащимися. </a:t>
            </a:r>
          </a:p>
          <a:p>
            <a:pPr>
              <a:lnSpc>
                <a:spcPts val="3500"/>
              </a:lnSpc>
            </a:pPr>
            <a:r>
              <a:rPr lang="ru-RU" sz="28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Цель:  </a:t>
            </a:r>
            <a:r>
              <a:rPr lang="ru-RU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создание у ребят средствами групповой практической психологии различных аспектов позитивного педагогического опыта, опыта общения.</a:t>
            </a:r>
          </a:p>
          <a:p>
            <a:pPr>
              <a:lnSpc>
                <a:spcPts val="3500"/>
              </a:lnSpc>
            </a:pPr>
            <a:r>
              <a:rPr lang="ru-RU" sz="2800" dirty="0" smtClean="0">
                <a:latin typeface="+mn-lt"/>
              </a:rPr>
              <a:t> </a:t>
            </a:r>
            <a:endParaRPr lang="ru-RU" sz="2800" dirty="0">
              <a:latin typeface="+mn-lt"/>
            </a:endParaRPr>
          </a:p>
        </p:txBody>
      </p:sp>
      <p:pic>
        <p:nvPicPr>
          <p:cNvPr id="6" name="Picture 6" descr="outdoor_group_counsel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43570" y="4500570"/>
            <a:ext cx="2585631" cy="1980000"/>
          </a:xfrm>
          <a:prstGeom prst="rect">
            <a:avLst/>
          </a:prstGeom>
          <a:noFill/>
          <a:ln w="57150">
            <a:solidFill>
              <a:schemeClr val="accent2"/>
            </a:solidFill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714348" y="428604"/>
            <a:ext cx="8001056" cy="4875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76250" algn="ctr" defTabSz="914400" rtl="0" eaLnBrk="1" fontAlgn="base" latinLnBrk="0" hangingPunct="1">
              <a:lnSpc>
                <a:spcPts val="2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lang="ru-RU" sz="3200" u="sng" dirty="0" smtClean="0">
                <a:solidFill>
                  <a:srgbClr val="C00000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П</a:t>
            </a:r>
            <a:r>
              <a:rPr kumimoji="0" lang="ru-RU" sz="3200" b="0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оказателями нового качества воспитательного процесса могут выступать следующие характеристики: </a:t>
            </a:r>
          </a:p>
          <a:p>
            <a:pPr marL="0" marR="0" lvl="0" indent="476250" algn="ctr" defTabSz="914400" rtl="0" eaLnBrk="1" fontAlgn="base" latinLnBrk="0" hangingPunct="1">
              <a:lnSpc>
                <a:spcPts val="2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2"/>
              </a:buBlip>
              <a:tabLst>
                <a:tab pos="457200" algn="l"/>
              </a:tabLst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 повышение эффективности и качества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внеучебной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и внеурочной деятельности;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2"/>
              </a:buBlip>
              <a:tabLst>
                <a:tab pos="457200" algn="l"/>
              </a:tabLst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 повышение воспитательного воздействия всех форм внеурочной деятельности;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2"/>
              </a:buBlip>
              <a:tabLst>
                <a:tab pos="457200" algn="l"/>
              </a:tabLst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 осуществление индивидуализации и дифференциации в работе со школьниками;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Blip>
                <a:blip r:embed="rId2"/>
              </a:buBlip>
              <a:tabLst>
                <a:tab pos="457200" algn="l"/>
              </a:tabLst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 развитие творческого, самостоятельного мышления школьников, формирование умений и навыков самостоятельного поиска, анализа и оценки информации, овладение навыками использования информационных технологий;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0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0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0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01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01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01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642917"/>
            <a:ext cx="8072494" cy="459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hangingPunct="0">
              <a:lnSpc>
                <a:spcPts val="2700"/>
              </a:lnSpc>
              <a:buBlip>
                <a:blip r:embed="rId2"/>
              </a:buBlip>
              <a:tabLst>
                <a:tab pos="457200" algn="l"/>
              </a:tabLst>
            </a:pPr>
            <a:r>
              <a:rPr lang="ru-RU" sz="2200" dirty="0" smtClean="0">
                <a:latin typeface="+mn-lt"/>
                <a:ea typeface="Times New Roman" pitchFamily="18" charset="0"/>
                <a:cs typeface="Arial" pitchFamily="34" charset="0"/>
              </a:rPr>
              <a:t>  развитие и формирование устойчивого познавательного интереса школьников к интеллектуально-творческой деятельности и творческой активности учащихся (интерактивные интеллектуальные игры, диспуты, ученические конференции,  участие в выставках, конкурсах, проектах школьного, районного, регионального</a:t>
            </a:r>
            <a:r>
              <a:rPr lang="ru-RU" sz="2200" smtClean="0">
                <a:latin typeface="+mn-lt"/>
                <a:ea typeface="Times New Roman" pitchFamily="18" charset="0"/>
                <a:cs typeface="Arial" pitchFamily="34" charset="0"/>
              </a:rPr>
              <a:t>, государственного, </a:t>
            </a:r>
            <a:r>
              <a:rPr lang="ru-RU" sz="2200" dirty="0" smtClean="0">
                <a:latin typeface="+mn-lt"/>
                <a:ea typeface="Times New Roman" pitchFamily="18" charset="0"/>
                <a:cs typeface="Arial" pitchFamily="34" charset="0"/>
              </a:rPr>
              <a:t>международного масштаба); </a:t>
            </a:r>
          </a:p>
          <a:p>
            <a:pPr lvl="0" algn="just" eaLnBrk="0" hangingPunct="0">
              <a:lnSpc>
                <a:spcPts val="2700"/>
              </a:lnSpc>
              <a:buBlip>
                <a:blip r:embed="rId2"/>
              </a:buBlip>
              <a:tabLst>
                <a:tab pos="457200" algn="l"/>
              </a:tabLst>
            </a:pPr>
            <a:r>
              <a:rPr lang="ru-RU" sz="2200" dirty="0" smtClean="0">
                <a:latin typeface="+mn-lt"/>
                <a:ea typeface="Times New Roman" pitchFamily="18" charset="0"/>
                <a:cs typeface="Arial" pitchFamily="34" charset="0"/>
              </a:rPr>
              <a:t>  развитие внимания, памяти, воображения, восприятия, мышления, сообразительности (психологические тренинги; психолого-педагогическая помощь, коммуникативные тренинги); </a:t>
            </a:r>
          </a:p>
          <a:p>
            <a:pPr lvl="0" algn="just" eaLnBrk="0" hangingPunct="0">
              <a:lnSpc>
                <a:spcPts val="2700"/>
              </a:lnSpc>
              <a:buBlip>
                <a:blip r:embed="rId2"/>
              </a:buBlip>
              <a:tabLst>
                <a:tab pos="457200" algn="l"/>
              </a:tabLst>
            </a:pPr>
            <a:r>
              <a:rPr lang="ru-RU" sz="2200" dirty="0" smtClean="0">
                <a:latin typeface="+mn-lt"/>
                <a:ea typeface="Times New Roman" pitchFamily="18" charset="0"/>
                <a:cs typeface="Arial" pitchFamily="34" charset="0"/>
              </a:rPr>
              <a:t>  развитие способности свободного культурного общения (объединения по интересам, встречи с интересными людьми, сотрудничество со школами района, области, бывшими выпускниками). </a:t>
            </a:r>
            <a:endParaRPr lang="ru-RU" sz="2200" dirty="0" smtClean="0"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2500306"/>
            <a:ext cx="7745513" cy="1390359"/>
          </a:xfrm>
          <a:prstGeom prst="rect">
            <a:avLst/>
          </a:prstGeom>
          <a:noFill/>
        </p:spPr>
        <p:txBody>
          <a:bodyPr wrap="none" lIns="91440" tIns="45720" rIns="91440" bIns="45720" anchor="ctr">
            <a:prstTxWarp prst="textWave4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СПАСИБО  ЗА  ВНИМАНИЕ</a:t>
            </a:r>
            <a:r>
              <a:rPr lang="ru-RU" sz="5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!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3"/>
          <p:cNvSpPr txBox="1">
            <a:spLocks noChangeArrowheads="1"/>
          </p:cNvSpPr>
          <p:nvPr/>
        </p:nvSpPr>
        <p:spPr bwMode="auto">
          <a:xfrm>
            <a:off x="468313" y="1052513"/>
            <a:ext cx="8247091" cy="437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4400"/>
              </a:lnSpc>
            </a:pPr>
            <a:r>
              <a:rPr lang="ru-RU" sz="4400" b="1" i="1" dirty="0">
                <a:solidFill>
                  <a:srgbClr val="C00000"/>
                </a:solidFill>
                <a:latin typeface="Monotype Corsiva" pitchFamily="66" charset="0"/>
              </a:rPr>
              <a:t>Инновации в воспитании </a:t>
            </a:r>
            <a:r>
              <a:rPr lang="ru-RU" sz="2800" dirty="0"/>
              <a:t>– </a:t>
            </a:r>
            <a:r>
              <a:rPr lang="ru-RU" sz="3600" dirty="0">
                <a:latin typeface="Monotype Corsiva" pitchFamily="66" charset="0"/>
              </a:rPr>
              <a:t>это системы или долгосрочные инициативы, основанные на использовании новых воспитательных средств, способствующие социализации детей и подростков и позволяющие нивелировать асоциальные явления в детско-юношеской среде.</a:t>
            </a:r>
            <a:endParaRPr lang="ru-RU" sz="2800" dirty="0">
              <a:latin typeface="Monotype Corsiva" pitchFamily="66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4"/>
          <p:cNvSpPr txBox="1">
            <a:spLocks noChangeArrowheads="1"/>
          </p:cNvSpPr>
          <p:nvPr/>
        </p:nvSpPr>
        <p:spPr bwMode="auto">
          <a:xfrm>
            <a:off x="642910" y="1785926"/>
            <a:ext cx="8143932" cy="3511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 anchorCtr="0">
            <a:spAutoFit/>
          </a:bodyPr>
          <a:lstStyle/>
          <a:p>
            <a:pPr>
              <a:lnSpc>
                <a:spcPts val="3500"/>
              </a:lnSpc>
              <a:spcBef>
                <a:spcPts val="120"/>
              </a:spcBef>
            </a:pPr>
            <a:r>
              <a:rPr lang="ru-RU" sz="2800" dirty="0" smtClean="0"/>
              <a:t>это </a:t>
            </a:r>
            <a:r>
              <a:rPr lang="ru-RU" sz="2800" dirty="0"/>
              <a:t>система научно обоснованных приемов и методик, способствующих установлению таких отношений между субъектами процесса, при которых в непосредственном контакте достигается поставленная цель – приобщение  воспитуемых к общечеловеческим культурным ценностям.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560406"/>
          </a:xfrm>
        </p:spPr>
        <p:txBody>
          <a:bodyPr>
            <a:normAutofit fontScale="90000"/>
          </a:bodyPr>
          <a:lstStyle/>
          <a:p>
            <a:r>
              <a:rPr lang="ru-RU" b="1" i="1" u="sng" dirty="0" smtClean="0">
                <a:solidFill>
                  <a:srgbClr val="C00000"/>
                </a:solidFill>
                <a:latin typeface="Monotype Corsiva" pitchFamily="66" charset="0"/>
              </a:rPr>
              <a:t>ВОСПИТАТЕЛЬНЫЕ ТЕХНОЛОГИИ</a:t>
            </a:r>
            <a:endParaRPr lang="ru-RU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642910" y="571480"/>
            <a:ext cx="8001056" cy="486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dirty="0"/>
              <a:t>            </a:t>
            </a:r>
            <a:r>
              <a:rPr lang="ru-RU" sz="3600" b="1" i="1" dirty="0">
                <a:solidFill>
                  <a:srgbClr val="C00000"/>
                </a:solidFill>
                <a:latin typeface="Monotype Corsiva" pitchFamily="66" charset="0"/>
              </a:rPr>
              <a:t>Воспитательные технологии включают следующие </a:t>
            </a:r>
            <a:r>
              <a:rPr lang="ru-RU" sz="3600" b="1" i="1" dirty="0" err="1">
                <a:solidFill>
                  <a:srgbClr val="C00000"/>
                </a:solidFill>
                <a:latin typeface="Monotype Corsiva" pitchFamily="66" charset="0"/>
              </a:rPr>
              <a:t>системообразующие</a:t>
            </a:r>
            <a:r>
              <a:rPr lang="ru-RU" sz="3600" b="1" i="1" dirty="0">
                <a:solidFill>
                  <a:srgbClr val="C00000"/>
                </a:solidFill>
                <a:latin typeface="Monotype Corsiva" pitchFamily="66" charset="0"/>
              </a:rPr>
              <a:t> компоненты</a:t>
            </a:r>
            <a:r>
              <a:rPr lang="ru-RU" sz="3600" b="1" i="1" dirty="0" smtClean="0">
                <a:solidFill>
                  <a:srgbClr val="C00000"/>
                </a:solidFill>
                <a:latin typeface="Monotype Corsiva" pitchFamily="66" charset="0"/>
              </a:rPr>
              <a:t>:</a:t>
            </a:r>
            <a:endParaRPr lang="ru-RU" sz="2400" dirty="0"/>
          </a:p>
          <a:p>
            <a:pPr>
              <a:lnSpc>
                <a:spcPts val="4400"/>
              </a:lnSpc>
              <a:buBlip>
                <a:blip r:embed="rId2"/>
              </a:buBlip>
            </a:pPr>
            <a:r>
              <a:rPr lang="ru-RU" sz="2400" dirty="0" smtClean="0"/>
              <a:t> Диагностирование </a:t>
            </a:r>
            <a:endParaRPr lang="ru-RU" sz="2400" dirty="0"/>
          </a:p>
          <a:p>
            <a:pPr>
              <a:lnSpc>
                <a:spcPts val="4400"/>
              </a:lnSpc>
              <a:buBlip>
                <a:blip r:embed="rId2"/>
              </a:buBlip>
            </a:pPr>
            <a:r>
              <a:rPr lang="ru-RU" sz="2400" dirty="0" smtClean="0"/>
              <a:t> </a:t>
            </a:r>
            <a:r>
              <a:rPr lang="ru-RU" sz="2400" dirty="0" err="1" smtClean="0"/>
              <a:t>Целеполагание</a:t>
            </a:r>
            <a:r>
              <a:rPr lang="ru-RU" sz="2400" dirty="0" smtClean="0"/>
              <a:t> </a:t>
            </a:r>
            <a:endParaRPr lang="ru-RU" sz="2400" dirty="0"/>
          </a:p>
          <a:p>
            <a:pPr>
              <a:lnSpc>
                <a:spcPts val="4400"/>
              </a:lnSpc>
              <a:buBlip>
                <a:blip r:embed="rId2"/>
              </a:buBlip>
            </a:pPr>
            <a:r>
              <a:rPr lang="ru-RU" sz="2400" dirty="0" smtClean="0"/>
              <a:t> Проектирование </a:t>
            </a:r>
            <a:endParaRPr lang="ru-RU" sz="2400" dirty="0"/>
          </a:p>
          <a:p>
            <a:pPr>
              <a:lnSpc>
                <a:spcPts val="4400"/>
              </a:lnSpc>
              <a:buBlip>
                <a:blip r:embed="rId2"/>
              </a:buBlip>
            </a:pPr>
            <a:r>
              <a:rPr lang="ru-RU" sz="2400" dirty="0" smtClean="0"/>
              <a:t> Конструирование </a:t>
            </a:r>
            <a:endParaRPr lang="ru-RU" sz="2400" dirty="0"/>
          </a:p>
          <a:p>
            <a:pPr>
              <a:lnSpc>
                <a:spcPts val="4400"/>
              </a:lnSpc>
              <a:buBlip>
                <a:blip r:embed="rId2"/>
              </a:buBlip>
            </a:pPr>
            <a:r>
              <a:rPr lang="ru-RU" sz="2400" dirty="0" smtClean="0"/>
              <a:t> Организационно </a:t>
            </a:r>
            <a:r>
              <a:rPr lang="ru-RU" sz="2400" dirty="0"/>
              <a:t>– </a:t>
            </a:r>
            <a:r>
              <a:rPr lang="ru-RU" sz="2400" dirty="0" err="1"/>
              <a:t>деятельностный</a:t>
            </a:r>
            <a:r>
              <a:rPr lang="ru-RU" sz="2400" dirty="0"/>
              <a:t> компонент </a:t>
            </a:r>
          </a:p>
          <a:p>
            <a:pPr>
              <a:lnSpc>
                <a:spcPts val="4400"/>
              </a:lnSpc>
              <a:buBlip>
                <a:blip r:embed="rId2"/>
              </a:buBlip>
            </a:pPr>
            <a:r>
              <a:rPr lang="ru-RU" sz="2400" dirty="0" smtClean="0"/>
              <a:t> Контрольно </a:t>
            </a:r>
            <a:r>
              <a:rPr lang="ru-RU" sz="2400" dirty="0"/>
              <a:t>– управленческий компонент 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500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500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500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500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500"/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500"/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uiExpand="1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/>
          <p:cNvSpPr txBox="1">
            <a:spLocks noChangeArrowheads="1"/>
          </p:cNvSpPr>
          <p:nvPr/>
        </p:nvSpPr>
        <p:spPr bwMode="auto">
          <a:xfrm>
            <a:off x="500034" y="571480"/>
            <a:ext cx="8464579" cy="5991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 algn="ctr"/>
            <a:r>
              <a:rPr lang="ru-RU" sz="3600" b="1" i="1" dirty="0">
                <a:solidFill>
                  <a:srgbClr val="C00000"/>
                </a:solidFill>
                <a:latin typeface="Monotype Corsiva" pitchFamily="66" charset="0"/>
              </a:rPr>
              <a:t>Содержанием воспитательных </a:t>
            </a:r>
            <a:endParaRPr lang="ru-RU" sz="3600" b="1" i="1" dirty="0" smtClean="0">
              <a:solidFill>
                <a:srgbClr val="C00000"/>
              </a:solidFill>
              <a:latin typeface="Monotype Corsiva" pitchFamily="66" charset="0"/>
            </a:endParaRPr>
          </a:p>
          <a:p>
            <a:pPr algn="ctr"/>
            <a:r>
              <a:rPr lang="ru-RU" sz="3600" b="1" i="1" dirty="0" smtClean="0">
                <a:solidFill>
                  <a:srgbClr val="C00000"/>
                </a:solidFill>
                <a:latin typeface="Monotype Corsiva" pitchFamily="66" charset="0"/>
              </a:rPr>
              <a:t>технологий </a:t>
            </a:r>
            <a:r>
              <a:rPr lang="ru-RU" sz="3600" b="1" i="1" dirty="0">
                <a:solidFill>
                  <a:srgbClr val="C00000"/>
                </a:solidFill>
                <a:latin typeface="Monotype Corsiva" pitchFamily="66" charset="0"/>
              </a:rPr>
              <a:t>являются</a:t>
            </a:r>
            <a:r>
              <a:rPr lang="ru-RU" sz="3600" b="1" i="1" dirty="0" smtClean="0">
                <a:solidFill>
                  <a:srgbClr val="C00000"/>
                </a:solidFill>
                <a:latin typeface="Monotype Corsiva" pitchFamily="66" charset="0"/>
              </a:rPr>
              <a:t>:</a:t>
            </a:r>
            <a:endParaRPr lang="ru-RU" sz="3600" b="1" dirty="0">
              <a:latin typeface="Monotype Corsiva" pitchFamily="66" charset="0"/>
            </a:endParaRPr>
          </a:p>
          <a:p>
            <a:pPr>
              <a:lnSpc>
                <a:spcPts val="4400"/>
              </a:lnSpc>
              <a:buBlip>
                <a:blip r:embed="rId2"/>
              </a:buBlip>
            </a:pPr>
            <a:r>
              <a:rPr lang="ru-RU" sz="2600" dirty="0"/>
              <a:t>Научно обоснованные социализированные требования </a:t>
            </a:r>
          </a:p>
          <a:p>
            <a:pPr lvl="1">
              <a:lnSpc>
                <a:spcPts val="4400"/>
              </a:lnSpc>
              <a:buBlip>
                <a:blip r:embed="rId2"/>
              </a:buBlip>
            </a:pPr>
            <a:r>
              <a:rPr lang="ru-RU" sz="2600" dirty="0"/>
              <a:t>Передача социального опыта </a:t>
            </a:r>
          </a:p>
          <a:p>
            <a:pPr lvl="2">
              <a:lnSpc>
                <a:spcPts val="4400"/>
              </a:lnSpc>
              <a:buBlip>
                <a:blip r:embed="rId2"/>
              </a:buBlip>
            </a:pPr>
            <a:r>
              <a:rPr lang="ru-RU" sz="2600" dirty="0"/>
              <a:t>Постановка цели и анализ сложившейся ситуации </a:t>
            </a:r>
          </a:p>
          <a:p>
            <a:pPr lvl="3">
              <a:lnSpc>
                <a:spcPts val="4400"/>
              </a:lnSpc>
              <a:buBlip>
                <a:blip r:embed="rId2"/>
              </a:buBlip>
            </a:pPr>
            <a:r>
              <a:rPr lang="ru-RU" sz="2600" dirty="0"/>
              <a:t>Социализированная оценка ученика </a:t>
            </a:r>
          </a:p>
          <a:p>
            <a:pPr lvl="4">
              <a:lnSpc>
                <a:spcPts val="4400"/>
              </a:lnSpc>
              <a:buBlip>
                <a:blip r:embed="rId2"/>
              </a:buBlip>
            </a:pPr>
            <a:r>
              <a:rPr lang="ru-RU" sz="2600" dirty="0"/>
              <a:t>Организация творческого дела </a:t>
            </a:r>
          </a:p>
          <a:p>
            <a:pPr lvl="5">
              <a:lnSpc>
                <a:spcPts val="4400"/>
              </a:lnSpc>
              <a:buBlip>
                <a:blip r:embed="rId2"/>
              </a:buBlip>
            </a:pPr>
            <a:r>
              <a:rPr lang="ru-RU" sz="2600" dirty="0"/>
              <a:t>Создание ситуации успеха 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0"/>
                            </p:stCondLst>
                            <p:childTnLst>
                              <p:par>
                                <p:cTn id="5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642910" y="836613"/>
            <a:ext cx="8001056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4400" b="1" i="1" dirty="0">
                <a:solidFill>
                  <a:srgbClr val="C00000"/>
                </a:solidFill>
                <a:latin typeface="Monotype Corsiva" pitchFamily="66" charset="0"/>
              </a:rPr>
              <a:t>Обновление содержания воспитания:</a:t>
            </a:r>
          </a:p>
          <a:p>
            <a:endParaRPr lang="ru-RU" sz="3200" b="1" dirty="0"/>
          </a:p>
          <a:p>
            <a:pPr>
              <a:buBlip>
                <a:blip r:embed="rId2"/>
              </a:buBlip>
            </a:pPr>
            <a:r>
              <a:rPr lang="ru-RU" sz="3200" dirty="0" smtClean="0"/>
              <a:t> </a:t>
            </a:r>
            <a:r>
              <a:rPr lang="ru-RU" sz="2800" dirty="0" smtClean="0"/>
              <a:t>экономическое </a:t>
            </a:r>
            <a:r>
              <a:rPr lang="ru-RU" sz="2800" dirty="0"/>
              <a:t>образование, </a:t>
            </a:r>
            <a:endParaRPr lang="ru-RU" sz="2800" dirty="0" smtClean="0"/>
          </a:p>
          <a:p>
            <a:pPr>
              <a:buBlip>
                <a:blip r:embed="rId2"/>
              </a:buBlip>
            </a:pPr>
            <a:r>
              <a:rPr lang="ru-RU" sz="2800" dirty="0" smtClean="0"/>
              <a:t> правовая </a:t>
            </a:r>
            <a:r>
              <a:rPr lang="ru-RU" sz="2800" dirty="0"/>
              <a:t>культура</a:t>
            </a:r>
            <a:r>
              <a:rPr lang="ru-RU" sz="2800" dirty="0" smtClean="0"/>
              <a:t>,</a:t>
            </a:r>
          </a:p>
          <a:p>
            <a:pPr>
              <a:buBlip>
                <a:blip r:embed="rId2"/>
              </a:buBlip>
            </a:pPr>
            <a:r>
              <a:rPr lang="ru-RU" sz="2800" dirty="0" smtClean="0"/>
              <a:t> </a:t>
            </a:r>
            <a:r>
              <a:rPr lang="ru-RU" sz="2800" dirty="0"/>
              <a:t>гражданское и патриотическое воспитание</a:t>
            </a:r>
            <a:r>
              <a:rPr lang="ru-RU" sz="2800" dirty="0" smtClean="0"/>
              <a:t>,</a:t>
            </a:r>
          </a:p>
          <a:p>
            <a:pPr>
              <a:buBlip>
                <a:blip r:embed="rId2"/>
              </a:buBlip>
            </a:pPr>
            <a:r>
              <a:rPr lang="ru-RU" sz="2800" dirty="0" smtClean="0"/>
              <a:t> </a:t>
            </a:r>
            <a:r>
              <a:rPr lang="ru-RU" sz="2800" dirty="0" err="1"/>
              <a:t>предпрофильная</a:t>
            </a:r>
            <a:r>
              <a:rPr lang="ru-RU" sz="2800" dirty="0"/>
              <a:t> подготовка</a:t>
            </a:r>
            <a:r>
              <a:rPr lang="ru-RU" sz="2800" dirty="0" smtClean="0"/>
              <a:t>,</a:t>
            </a:r>
          </a:p>
          <a:p>
            <a:pPr>
              <a:buBlip>
                <a:blip r:embed="rId2"/>
              </a:buBlip>
            </a:pPr>
            <a:r>
              <a:rPr lang="ru-RU" sz="2800" dirty="0" smtClean="0"/>
              <a:t> </a:t>
            </a:r>
            <a:r>
              <a:rPr lang="ru-RU" sz="2800" dirty="0"/>
              <a:t>национальная культура, </a:t>
            </a:r>
            <a:endParaRPr lang="ru-RU" sz="2800" dirty="0" smtClean="0"/>
          </a:p>
          <a:p>
            <a:pPr>
              <a:buBlip>
                <a:blip r:embed="rId2"/>
              </a:buBlip>
            </a:pPr>
            <a:r>
              <a:rPr lang="ru-RU" sz="2800" dirty="0" smtClean="0"/>
              <a:t> личная </a:t>
            </a:r>
            <a:r>
              <a:rPr lang="ru-RU" sz="2800" dirty="0"/>
              <a:t>профессиональная карьера, </a:t>
            </a:r>
            <a:r>
              <a:rPr lang="ru-RU" sz="2800" dirty="0" smtClean="0"/>
              <a:t>проектирование образовательной</a:t>
            </a:r>
            <a:r>
              <a:rPr lang="ru-RU" sz="2800" dirty="0"/>
              <a:t>  траектории.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857232"/>
            <a:ext cx="7572428" cy="1071570"/>
          </a:xfrm>
        </p:spPr>
        <p:txBody>
          <a:bodyPr>
            <a:noAutofit/>
          </a:bodyPr>
          <a:lstStyle/>
          <a:p>
            <a:r>
              <a:rPr lang="ru-RU" sz="3500" b="1" i="1" dirty="0" smtClean="0">
                <a:solidFill>
                  <a:srgbClr val="C00000"/>
                </a:solidFill>
                <a:latin typeface="Monotype Corsiva" pitchFamily="66" charset="0"/>
              </a:rPr>
              <a:t>Инновационные технологии, используемые </a:t>
            </a:r>
            <a:br>
              <a:rPr lang="ru-RU" sz="3500" b="1" i="1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ru-RU" sz="3500" b="1" i="1" dirty="0" smtClean="0">
                <a:solidFill>
                  <a:srgbClr val="C00000"/>
                </a:solidFill>
                <a:latin typeface="Monotype Corsiva" pitchFamily="66" charset="0"/>
              </a:rPr>
              <a:t>в воспитательной системе школы:</a:t>
            </a:r>
            <a:r>
              <a:rPr lang="ru-RU" sz="3600" i="1" dirty="0" smtClean="0">
                <a:solidFill>
                  <a:srgbClr val="C00000"/>
                </a:solidFill>
              </a:rPr>
              <a:t/>
            </a:r>
            <a:br>
              <a:rPr lang="ru-RU" sz="3600" i="1" dirty="0" smtClean="0">
                <a:solidFill>
                  <a:srgbClr val="C00000"/>
                </a:solidFill>
              </a:rPr>
            </a:b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1714488"/>
            <a:ext cx="78581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♦"/>
            </a:pPr>
            <a:r>
              <a:rPr lang="ru-RU" dirty="0" smtClean="0"/>
              <a:t> </a:t>
            </a:r>
            <a:r>
              <a:rPr lang="ru-RU" sz="2000" dirty="0" smtClean="0"/>
              <a:t>создание развернутой системы дополнительного образования внутри школы;</a:t>
            </a:r>
          </a:p>
          <a:p>
            <a:pPr>
              <a:lnSpc>
                <a:spcPct val="150000"/>
              </a:lnSpc>
              <a:buFont typeface="Arial" pitchFamily="34" charset="0"/>
              <a:buChar char="♦"/>
            </a:pPr>
            <a:r>
              <a:rPr lang="ru-RU" sz="2000" dirty="0" smtClean="0"/>
              <a:t> различные варианты школы  полного дня;</a:t>
            </a:r>
          </a:p>
          <a:p>
            <a:pPr>
              <a:lnSpc>
                <a:spcPct val="150000"/>
              </a:lnSpc>
              <a:buFont typeface="Arial" pitchFamily="34" charset="0"/>
              <a:buChar char="♦"/>
            </a:pPr>
            <a:r>
              <a:rPr lang="ru-RU" sz="2000" dirty="0" smtClean="0"/>
              <a:t> создание гувернерской службы внутри школы; </a:t>
            </a:r>
          </a:p>
          <a:p>
            <a:pPr>
              <a:lnSpc>
                <a:spcPct val="150000"/>
              </a:lnSpc>
              <a:buFont typeface="Arial" pitchFamily="34" charset="0"/>
              <a:buChar char="♦"/>
            </a:pPr>
            <a:r>
              <a:rPr lang="ru-RU" sz="2000" dirty="0" smtClean="0"/>
              <a:t> создание детско-родительских объединений внутри школы;</a:t>
            </a:r>
          </a:p>
          <a:p>
            <a:pPr>
              <a:lnSpc>
                <a:spcPct val="150000"/>
              </a:lnSpc>
              <a:buFont typeface="Arial" pitchFamily="34" charset="0"/>
              <a:buChar char="♦"/>
            </a:pPr>
            <a:r>
              <a:rPr lang="ru-RU" sz="2000" dirty="0" smtClean="0"/>
              <a:t> телевизионные (ток–шоу, круглые столы, творческие портреты, </a:t>
            </a:r>
            <a:r>
              <a:rPr lang="ru-RU" sz="2000" dirty="0" err="1" smtClean="0"/>
              <a:t>видеопанорамы</a:t>
            </a:r>
            <a:r>
              <a:rPr lang="ru-RU" sz="2000" dirty="0" smtClean="0"/>
              <a:t>); 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allAtOnce"/>
    </p:bldLst>
  </p:timing>
</p:sld>
</file>

<file path=ppt/theme/theme1.xml><?xml version="1.0" encoding="utf-8"?>
<a:theme xmlns:a="http://schemas.openxmlformats.org/drawingml/2006/main" name="Презентация 5">
  <a:themeElements>
    <a:clrScheme name="Другая 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FAC08F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5</Template>
  <TotalTime>1176</TotalTime>
  <Words>1468</Words>
  <Application>Microsoft Office PowerPoint</Application>
  <PresentationFormat>Экран (4:3)</PresentationFormat>
  <Paragraphs>212</Paragraphs>
  <Slides>35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Презентация 5</vt:lpstr>
      <vt:lpstr>Применение инновационных технологии в воспитательной работе</vt:lpstr>
      <vt:lpstr>Слайд 2</vt:lpstr>
      <vt:lpstr>Понятие «инновация» </vt:lpstr>
      <vt:lpstr>Слайд 4</vt:lpstr>
      <vt:lpstr>ВОСПИТАТЕЛЬНЫЕ ТЕХНОЛОГИИ</vt:lpstr>
      <vt:lpstr>Слайд 6</vt:lpstr>
      <vt:lpstr>Слайд 7</vt:lpstr>
      <vt:lpstr>Слайд 8</vt:lpstr>
      <vt:lpstr>Инновационные технологии, используемые  в воспитательной системе школы: </vt:lpstr>
      <vt:lpstr>Инновационные технологии, используемые  в воспитательной системе школы:</vt:lpstr>
      <vt:lpstr>Инновационные технологии, используемые  в воспитательной системе школы:</vt:lpstr>
      <vt:lpstr>Инновационные технологии, используемые  в воспитательной системе школы: </vt:lpstr>
      <vt:lpstr>Здоровьесберегающие технологии</vt:lpstr>
      <vt:lpstr>Слайд 14</vt:lpstr>
      <vt:lpstr>Слайд 15</vt:lpstr>
      <vt:lpstr>Виды коллективных дел:</vt:lpstr>
      <vt:lpstr>Интерактивными технологиями </vt:lpstr>
      <vt:lpstr>ИНТЕРАКТИВНЫЕ   ТЕХНОЛОГИИ  И  МЕТОДЫ </vt:lpstr>
      <vt:lpstr>ГРУППОВАЯ  ПРОБЛЕМНАЯ РАБОТА</vt:lpstr>
      <vt:lpstr>Слайд 20</vt:lpstr>
      <vt:lpstr>Слайд 21</vt:lpstr>
      <vt:lpstr>Основные задачи социального проектирования </vt:lpstr>
      <vt:lpstr>Слайд 23</vt:lpstr>
      <vt:lpstr>Слайд 24</vt:lpstr>
      <vt:lpstr>ЭТАПЫ  КЕЙС - ТЕХНОЛОГИИ</vt:lpstr>
      <vt:lpstr>КЕЙС-ТЕХНОЛОГИЯ  (метод конкретных ситуаций) </vt:lpstr>
      <vt:lpstr>Слайд 27</vt:lpstr>
      <vt:lpstr>Слайд 28</vt:lpstr>
      <vt:lpstr>ШОУ-ТЕХНОЛОГИИ </vt:lpstr>
      <vt:lpstr>Слайд 30</vt:lpstr>
      <vt:lpstr>ТОК-ШОУ</vt:lpstr>
      <vt:lpstr>ТРЕНИНГ ОБЩЕНИЯ</vt:lpstr>
      <vt:lpstr>Слайд 33</vt:lpstr>
      <vt:lpstr>Слайд 34</vt:lpstr>
      <vt:lpstr>Слайд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Инновационные воспитательные технологии</dc:title>
  <dc:creator>Куликова Наталья</dc:creator>
  <cp:lastModifiedBy>Александр</cp:lastModifiedBy>
  <cp:revision>118</cp:revision>
  <dcterms:created xsi:type="dcterms:W3CDTF">2011-03-29T17:02:52Z</dcterms:created>
  <dcterms:modified xsi:type="dcterms:W3CDTF">2018-02-19T17:17:24Z</dcterms:modified>
</cp:coreProperties>
</file>