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8" r:id="rId2"/>
    <p:sldId id="282" r:id="rId3"/>
    <p:sldId id="312" r:id="rId4"/>
    <p:sldId id="305" r:id="rId5"/>
    <p:sldId id="283" r:id="rId6"/>
    <p:sldId id="280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60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74" r:id="rId28"/>
    <p:sldId id="308" r:id="rId29"/>
    <p:sldId id="307" r:id="rId30"/>
    <p:sldId id="309" r:id="rId31"/>
    <p:sldId id="306" r:id="rId32"/>
    <p:sldId id="262" r:id="rId33"/>
    <p:sldId id="31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24" autoAdjust="0"/>
  </p:normalViewPr>
  <p:slideViewPr>
    <p:cSldViewPr>
      <p:cViewPr>
        <p:scale>
          <a:sx n="85" d="100"/>
          <a:sy n="85" d="100"/>
        </p:scale>
        <p:origin x="-4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D127C-7310-42C1-8DD9-06F8D23EF12F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9153E-1E36-418A-A9F2-E480D1BA1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EA968-67B2-4EFD-B32E-5DBEB5642FE5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73D-FD8C-4836-AC58-DAB8D2BF9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640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773D-FD8C-4836-AC58-DAB8D2BF9A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498CF-AB45-4D68-AC8A-4762DD28D137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1E0A3-F028-47AD-8802-BF1649C63590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A7053-3FF5-4CF0-9A59-682C86000C71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0495B-26E0-4E99-A9B6-2D1D25B20C85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DB335-B9EA-4B36-9937-33BE8A357A46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00E7C-94D5-4810-89AD-F0B044D957F4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CBF6E-D9A0-477F-88B6-0C5929371C3C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6E35F-B73B-4BF5-AE39-AEB1612FE29C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D139FB-8648-45AE-9407-7392E087E45B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73FCDD-15C6-4D38-B913-726ABEF1639C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E9948-7709-4CC7-8864-F1F8C4B0E86C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C88714-F6C4-48AD-988F-C3678E7AF4FB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D8E405-09F4-4990-B156-E552E6E6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1;&#1072;&#1075;&#1091;&#1085;&#1086;&#1074;&#1072;-&#1055;&#1086;&#1076;&#1075;&#1086;&#1090;&#1086;&#1074;&#1082;&#1072;%20&#1091;&#1095;&#1072;&#1097;&#1080;&#1093;&#1089;&#1103;%208-9%20&#1082;&#1083;&#1072;&#1089;&#1089;&#1086;&#1074;%20&#1082;%20&#1054;&#1043;&#1069;%20&#1087;&#1086;%20&#1088;&#1091;&#1089;&#1089;&#1082;&#1086;&#1084;&#1091;%20&#1103;&#1079;&#1099;&#1082;&#1091;-&#1087;&#1086;&#1096;&#1072;&#1075;&#1086;&#1074;&#1072;&#1103;%20&#1080;&#1085;&#1089;&#1090;&#1088;-&#1103;.docx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91/05640169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1484785"/>
            <a:ext cx="73581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Методические материалы по подготовке учащихся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8-9 классов к ОГЭ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по русскому языку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Учитель- </a:t>
            </a:r>
            <a:r>
              <a:rPr lang="ru-RU" sz="2000" dirty="0" err="1" smtClean="0">
                <a:solidFill>
                  <a:srgbClr val="002060"/>
                </a:solidFill>
              </a:rPr>
              <a:t>Лагунова</a:t>
            </a:r>
            <a:r>
              <a:rPr lang="ru-RU" sz="2000" dirty="0" smtClean="0">
                <a:solidFill>
                  <a:srgbClr val="002060"/>
                </a:solidFill>
              </a:rPr>
              <a:t> Н.Н.</a:t>
            </a:r>
          </a:p>
          <a:p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54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857232"/>
            <a:ext cx="89297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400" dirty="0" smtClean="0"/>
              <a:t>, выполняя задание: лексика и фразеология. Синонимы. Группы слов по происхождению и употреблению.</a:t>
            </a: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pPr marL="457200" lvl="0" indent="-457200">
              <a:buAutoNum type="arabicPeriod"/>
            </a:pPr>
            <a:r>
              <a:rPr lang="ru-RU" sz="2400" u="sng" dirty="0" smtClean="0">
                <a:solidFill>
                  <a:srgbClr val="002060"/>
                </a:solidFill>
              </a:rPr>
              <a:t>Прочитайте предложение и определите лексическое значение</a:t>
            </a:r>
            <a:r>
              <a:rPr lang="ru-RU" sz="2400" dirty="0" smtClean="0"/>
              <a:t> указанного в задании </a:t>
            </a:r>
            <a:r>
              <a:rPr lang="ru-RU" sz="2400" u="sng" dirty="0" smtClean="0">
                <a:solidFill>
                  <a:srgbClr val="002060"/>
                </a:solidFill>
              </a:rPr>
              <a:t>слова.</a:t>
            </a:r>
          </a:p>
          <a:p>
            <a:pPr marL="457200" lvl="0" indent="-457200">
              <a:buAutoNum type="arabicPeriod"/>
            </a:pPr>
            <a:r>
              <a:rPr lang="ru-RU" sz="2400" u="sng" dirty="0" smtClean="0">
                <a:solidFill>
                  <a:srgbClr val="002060"/>
                </a:solidFill>
              </a:rPr>
              <a:t>Подберите</a:t>
            </a:r>
            <a:r>
              <a:rPr lang="ru-RU" sz="2400" dirty="0" smtClean="0"/>
              <a:t> к этому </a:t>
            </a:r>
            <a:r>
              <a:rPr lang="ru-RU" sz="2400" u="sng" dirty="0" smtClean="0">
                <a:solidFill>
                  <a:srgbClr val="002060"/>
                </a:solidFill>
              </a:rPr>
              <a:t>слову</a:t>
            </a:r>
            <a:r>
              <a:rPr lang="ru-RU" sz="2400" dirty="0" smtClean="0"/>
              <a:t> возможные </a:t>
            </a:r>
            <a:r>
              <a:rPr lang="ru-RU" sz="2400" u="sng" dirty="0" smtClean="0">
                <a:solidFill>
                  <a:srgbClr val="002060"/>
                </a:solidFill>
              </a:rPr>
              <a:t>синонимы.</a:t>
            </a:r>
          </a:p>
          <a:p>
            <a:pPr marL="457200" lvl="0" indent="-457200">
              <a:buAutoNum type="arabicPeriod"/>
            </a:pPr>
            <a:r>
              <a:rPr lang="ru-RU" sz="2400" u="sng" dirty="0" smtClean="0">
                <a:solidFill>
                  <a:srgbClr val="002060"/>
                </a:solidFill>
              </a:rPr>
              <a:t>Определите</a:t>
            </a:r>
            <a:r>
              <a:rPr lang="ru-RU" sz="2400" dirty="0" smtClean="0"/>
              <a:t>, какой из подобранных синонимов </a:t>
            </a:r>
          </a:p>
          <a:p>
            <a:r>
              <a:rPr lang="ru-RU" sz="2400" dirty="0" smtClean="0"/>
              <a:t>А) наиболее употребителен;</a:t>
            </a:r>
          </a:p>
          <a:p>
            <a:r>
              <a:rPr lang="ru-RU" sz="2400" dirty="0" smtClean="0"/>
              <a:t>Б) не носит оттенка книжности и разговорности;</a:t>
            </a:r>
          </a:p>
          <a:p>
            <a:r>
              <a:rPr lang="ru-RU" sz="2400" dirty="0" smtClean="0"/>
              <a:t>В) обладает минимальной экспрессией;</a:t>
            </a:r>
          </a:p>
          <a:p>
            <a:r>
              <a:rPr lang="ru-RU" sz="2400" dirty="0" smtClean="0"/>
              <a:t>Г) стоит первым в синонимичном ряду, открывая его. </a:t>
            </a:r>
          </a:p>
          <a:p>
            <a:r>
              <a:rPr lang="ru-RU" sz="2400" dirty="0" smtClean="0"/>
              <a:t>Этот синоним и будет являться стилистически нейтральным.</a:t>
            </a:r>
          </a:p>
          <a:p>
            <a:r>
              <a:rPr lang="ru-RU" sz="2400" dirty="0" smtClean="0"/>
              <a:t>4.Внесите в бланк ответов ваш вариант ответа.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42852"/>
            <a:ext cx="7437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5. Лексика и фразеология.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1071546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400" dirty="0" smtClean="0"/>
              <a:t>, выполняя задание: что такое словосочетание; виды подчинительной связи между главным и зависимым словом в словосочетании: согласование, управление, примыкание.</a:t>
            </a: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/>
              <a:t>. При образовании нужного словосочетания </a:t>
            </a:r>
            <a:r>
              <a:rPr lang="ru-RU" sz="2400" u="sng" dirty="0" smtClean="0">
                <a:solidFill>
                  <a:srgbClr val="002060"/>
                </a:solidFill>
              </a:rPr>
              <a:t>помните о том, как связаны между собой главное и зависимое слово при согласовании, управлении и примыкании</a:t>
            </a:r>
            <a:r>
              <a:rPr lang="ru-RU" sz="2400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Если оба слова изменяются </a:t>
            </a:r>
            <a:r>
              <a:rPr lang="ru-RU" sz="2400" dirty="0" smtClean="0"/>
              <a:t>– это согласование;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Если одно слово управляет другим</a:t>
            </a:r>
            <a:r>
              <a:rPr lang="ru-RU" sz="2400" dirty="0" smtClean="0"/>
              <a:t> в каком-либо падеже – это управление;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Если слова связаны только лексически </a:t>
            </a:r>
            <a:r>
              <a:rPr lang="ru-RU" dirty="0" smtClean="0"/>
              <a:t>(по смыслу)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между ними нет грамматической связи</a:t>
            </a:r>
            <a:r>
              <a:rPr lang="ru-RU" sz="2400" dirty="0" smtClean="0"/>
              <a:t>, которая осуществляется с помощью окончания и предлога или окончания – это примыкание.</a:t>
            </a:r>
          </a:p>
          <a:p>
            <a:pPr lvl="0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7437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6. Виды подчинительной связи в словосочетании.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785794"/>
            <a:ext cx="885828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200" dirty="0" smtClean="0"/>
              <a:t>, выполняя задание: что такое словосочетание; виды подчинительной связи между главным и зависимым словом в словосочетании: согласование, управление, примыкание.</a:t>
            </a: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/>
              <a:t>. </a:t>
            </a:r>
            <a:r>
              <a:rPr lang="ru-RU" sz="2200" u="sng" dirty="0" smtClean="0">
                <a:solidFill>
                  <a:srgbClr val="002060"/>
                </a:solidFill>
              </a:rPr>
              <a:t>Проанализируйте зависимые слова в</a:t>
            </a:r>
            <a:r>
              <a:rPr lang="ru-RU" sz="2200" dirty="0" smtClean="0"/>
              <a:t> образованном </a:t>
            </a:r>
            <a:r>
              <a:rPr lang="ru-RU" sz="2200" u="sng" dirty="0" smtClean="0">
                <a:solidFill>
                  <a:srgbClr val="002060"/>
                </a:solidFill>
              </a:rPr>
              <a:t>словосочетании</a:t>
            </a:r>
            <a:r>
              <a:rPr lang="ru-RU" sz="2200" dirty="0" smtClean="0"/>
              <a:t>: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u="sng" dirty="0" smtClean="0">
                <a:solidFill>
                  <a:srgbClr val="002060"/>
                </a:solidFill>
              </a:rPr>
              <a:t>Если зависимым словом является прилагательное</a:t>
            </a:r>
            <a:r>
              <a:rPr lang="ru-RU" sz="2200" dirty="0" smtClean="0"/>
              <a:t>, причастие, местоимение, числительное – это согласование;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u="sng" dirty="0" smtClean="0">
                <a:solidFill>
                  <a:srgbClr val="002060"/>
                </a:solidFill>
              </a:rPr>
              <a:t>Если зависимым словом является существительное или местоимение</a:t>
            </a:r>
            <a:r>
              <a:rPr lang="ru-RU" sz="2200" dirty="0" smtClean="0"/>
              <a:t>, употребленное в том или ином падеже, - это управление;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u="sng" dirty="0" smtClean="0">
                <a:solidFill>
                  <a:srgbClr val="002060"/>
                </a:solidFill>
              </a:rPr>
              <a:t>Если зависимым словом является деепричастие, неопределенная форма глагола, наречие, сравнительная степень прилагательного</a:t>
            </a:r>
            <a:r>
              <a:rPr lang="ru-RU" sz="2200" dirty="0" smtClean="0"/>
              <a:t> – это примыкание.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 Внесите в бланк ответов ваш вариант ответа.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-285776"/>
            <a:ext cx="7437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6. Виды подчинительной связи в словосочетании.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785794"/>
            <a:ext cx="892971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400" dirty="0" smtClean="0"/>
              <a:t>, выполняя задание: способы выражения подлежащего и сказуемого в русском языке.</a:t>
            </a: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1</a:t>
            </a:r>
            <a:r>
              <a:rPr lang="ru-RU" sz="2200" dirty="0" smtClean="0"/>
              <a:t>.</a:t>
            </a:r>
            <a:r>
              <a:rPr lang="ru-RU" sz="2200" u="sng" dirty="0" smtClean="0">
                <a:solidFill>
                  <a:srgbClr val="002060"/>
                </a:solidFill>
              </a:rPr>
              <a:t>Выделите грамматические основы </a:t>
            </a:r>
            <a:r>
              <a:rPr lang="ru-RU" sz="2200" dirty="0" smtClean="0"/>
              <a:t>в предложении.</a:t>
            </a:r>
          </a:p>
          <a:p>
            <a:pPr lvl="0"/>
            <a:r>
              <a:rPr lang="ru-RU" sz="2200" b="1" u="sng" dirty="0" smtClean="0">
                <a:solidFill>
                  <a:srgbClr val="C00000"/>
                </a:solidFill>
              </a:rPr>
              <a:t>2</a:t>
            </a:r>
            <a:r>
              <a:rPr lang="ru-RU" sz="2200" u="sng" dirty="0" smtClean="0">
                <a:solidFill>
                  <a:srgbClr val="002060"/>
                </a:solidFill>
              </a:rPr>
              <a:t>.Посмотрите, не входят ли в состав сказуемого слова</a:t>
            </a:r>
            <a:r>
              <a:rPr lang="ru-RU" sz="2200" dirty="0" smtClean="0"/>
              <a:t>:</a:t>
            </a:r>
          </a:p>
          <a:p>
            <a:pPr lvl="0"/>
            <a:r>
              <a:rPr lang="ru-RU" sz="2200" i="1" dirty="0" smtClean="0">
                <a:solidFill>
                  <a:srgbClr val="C00000"/>
                </a:solidFill>
              </a:rPr>
              <a:t>Рад, готов, должен, обязан, способен, намерен, согласен, вынужден;</a:t>
            </a:r>
          </a:p>
          <a:p>
            <a:pPr lvl="0"/>
            <a:r>
              <a:rPr lang="ru-RU" sz="2200" i="1" dirty="0" smtClean="0">
                <a:solidFill>
                  <a:srgbClr val="C00000"/>
                </a:solidFill>
              </a:rPr>
              <a:t>Являться, казаться, становиться, стать, сделать, оставаться, оказаться, считаться, выглядеть;</a:t>
            </a:r>
          </a:p>
          <a:p>
            <a:pPr lvl="0"/>
            <a:r>
              <a:rPr lang="ru-RU" sz="2200" i="1" dirty="0" smtClean="0">
                <a:solidFill>
                  <a:srgbClr val="C00000"/>
                </a:solidFill>
              </a:rPr>
              <a:t>Надо, нужно, необходимо.</a:t>
            </a:r>
          </a:p>
          <a:p>
            <a:pPr lvl="0"/>
            <a:r>
              <a:rPr lang="ru-RU" sz="2200" b="1" u="sng" dirty="0" smtClean="0">
                <a:solidFill>
                  <a:srgbClr val="C00000"/>
                </a:solidFill>
              </a:rPr>
              <a:t>3</a:t>
            </a:r>
            <a:r>
              <a:rPr lang="ru-RU" sz="2200" u="sng" dirty="0" smtClean="0">
                <a:solidFill>
                  <a:srgbClr val="002060"/>
                </a:solidFill>
              </a:rPr>
              <a:t>.Если эти слова имеются в составе сказуемого, то ищите к ним предложение</a:t>
            </a:r>
            <a:r>
              <a:rPr lang="ru-RU" sz="22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(еще одно слово)</a:t>
            </a:r>
            <a:r>
              <a:rPr lang="ru-RU" sz="2200" dirty="0" smtClean="0"/>
              <a:t>, и тогда вы правильно определите границы составного сказуемого (я </a:t>
            </a:r>
            <a:r>
              <a:rPr lang="ru-RU" sz="2200" b="1" dirty="0" smtClean="0"/>
              <a:t>рад побывать</a:t>
            </a:r>
            <a:r>
              <a:rPr lang="ru-RU" sz="2200" dirty="0" smtClean="0"/>
              <a:t> на конференции).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4</a:t>
            </a:r>
            <a:r>
              <a:rPr lang="ru-RU" sz="2200" dirty="0" smtClean="0"/>
              <a:t>.Внесите в бланк ответов выделенную грамматическую основу.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-285776"/>
            <a:ext cx="7437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7. Способы выражения главных членов предложения.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507144"/>
            <a:ext cx="8136904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Из окна открывался 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потрясающий </a:t>
            </a: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вид. – Вид из окна был 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потрясающий.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Утром начался 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сильный</a:t>
            </a: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дождь. – Утром дождь был 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сильный.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 Мы живем в 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первом</a:t>
            </a: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от площади доме. – Наш дом 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первый </a:t>
            </a: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 площади.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7614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Прочитайте предложения и сформулируйте к ним задание</a:t>
            </a:r>
            <a:endParaRPr lang="ru-RU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44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785794"/>
            <a:ext cx="892971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000" dirty="0" smtClean="0"/>
              <a:t>, выполняя задание: простое предложение, осложненное однородными членами, знаки препинания при них; простое предложение, осложненное обособленными членами: обособленными определениями, обстоятельствами, приложениями, дополнениями.</a:t>
            </a: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 </a:t>
            </a:r>
            <a:r>
              <a:rPr lang="ru-RU" sz="2400" i="1" u="sng" dirty="0" smtClean="0">
                <a:solidFill>
                  <a:srgbClr val="C00000"/>
                </a:solidFill>
              </a:rPr>
              <a:t>(поиск предложения с однородными членами):</a:t>
            </a:r>
            <a:endParaRPr lang="ru-RU" sz="2400" dirty="0" smtClean="0"/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/>
              <a:t>. </a:t>
            </a:r>
            <a:r>
              <a:rPr lang="ru-RU" sz="2400" u="sng" dirty="0" smtClean="0">
                <a:solidFill>
                  <a:srgbClr val="002060"/>
                </a:solidFill>
              </a:rPr>
              <a:t>Найдите в предложении однородные члены</a:t>
            </a:r>
            <a:r>
              <a:rPr lang="ru-RU" sz="2400" dirty="0" smtClean="0"/>
              <a:t>: они должны отвечать на один и тот же вопрос, задаваемый от одного слова, и произноситься с интонацией перечисления.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/>
              <a:t>. </a:t>
            </a:r>
            <a:r>
              <a:rPr lang="ru-RU" sz="2400" u="sng" dirty="0" smtClean="0">
                <a:solidFill>
                  <a:srgbClr val="002060"/>
                </a:solidFill>
              </a:rPr>
              <a:t>Убедитесь</a:t>
            </a:r>
            <a:r>
              <a:rPr lang="ru-RU" sz="2400" dirty="0" smtClean="0"/>
              <a:t>, что найденные вами однородные члены предложения </a:t>
            </a:r>
            <a:r>
              <a:rPr lang="ru-RU" sz="2400" u="sng" dirty="0" smtClean="0">
                <a:solidFill>
                  <a:srgbClr val="002060"/>
                </a:solidFill>
              </a:rPr>
              <a:t>связаны сочинительной или бессоюзной связью.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/>
              <a:t>.Внесите в бланк ответа те цифры, под которыми в тексте идут найденные вами предложения с однородными членами.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-285776"/>
            <a:ext cx="7437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8. Пунктуация при однородных и обособленных членах предложения.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44" y="428604"/>
            <a:ext cx="900115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</a:rPr>
              <a:t>(поиск предложения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C00000"/>
                </a:solidFill>
              </a:rPr>
              <a:t>осложненного обособленными членами):</a:t>
            </a: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</a:rPr>
              <a:t>1</a:t>
            </a:r>
            <a:r>
              <a:rPr lang="ru-RU" sz="2000" b="1" u="sng" dirty="0" smtClean="0">
                <a:solidFill>
                  <a:srgbClr val="002060"/>
                </a:solidFill>
              </a:rPr>
              <a:t>.</a:t>
            </a:r>
            <a:r>
              <a:rPr lang="ru-RU" sz="2000" u="sng" dirty="0" smtClean="0">
                <a:solidFill>
                  <a:srgbClr val="002060"/>
                </a:solidFill>
              </a:rPr>
              <a:t>Прочитайте указанные предложения</a:t>
            </a:r>
            <a:r>
              <a:rPr lang="ru-RU" sz="2000" dirty="0" smtClean="0"/>
              <a:t>, обращая внимание на то, какие синтаксические конструкции в них выделены знаками препинания.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. Помните о том, что </a:t>
            </a: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C00000"/>
                </a:solidFill>
              </a:rPr>
              <a:t>обособленные определения </a:t>
            </a:r>
            <a:r>
              <a:rPr lang="ru-RU" sz="2000" dirty="0" smtClean="0">
                <a:solidFill>
                  <a:srgbClr val="002060"/>
                </a:solidFill>
              </a:rPr>
              <a:t>отвечают на вопросы: какой? Какая? Какое? Какие? и выражаются причастными оборотами, именами </a:t>
            </a:r>
            <a:r>
              <a:rPr lang="ru-RU" sz="2000" dirty="0" err="1" smtClean="0">
                <a:solidFill>
                  <a:srgbClr val="002060"/>
                </a:solidFill>
              </a:rPr>
              <a:t>прилаг.+зависимыми</a:t>
            </a:r>
            <a:r>
              <a:rPr lang="ru-RU" sz="2000" dirty="0" smtClean="0">
                <a:solidFill>
                  <a:srgbClr val="002060"/>
                </a:solidFill>
              </a:rPr>
              <a:t> словами, одиночными прилагательными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обособленные обстоятельства </a:t>
            </a:r>
            <a:r>
              <a:rPr lang="ru-RU" sz="2000" dirty="0" smtClean="0"/>
              <a:t>отвечают на вопросы: что делая? Что сделав? и выражаются одиночными деепричастиями и деепричастными оборотами;</a:t>
            </a:r>
          </a:p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обособленные приложения </a:t>
            </a:r>
            <a:r>
              <a:rPr lang="ru-RU" sz="2000" dirty="0" smtClean="0"/>
              <a:t>отвечают на вопросы: кто именно такой? Что именно такое? и выражаются одиночными именами сущ. или именами </a:t>
            </a:r>
            <a:r>
              <a:rPr lang="ru-RU" sz="2000" dirty="0" err="1" smtClean="0"/>
              <a:t>сущ.+завис</a:t>
            </a:r>
            <a:r>
              <a:rPr lang="ru-RU" sz="2000" dirty="0" smtClean="0"/>
              <a:t>. слова, которые поясняют, уточняют </a:t>
            </a:r>
            <a:r>
              <a:rPr lang="ru-RU" dirty="0" smtClean="0"/>
              <a:t>в предложении </a:t>
            </a:r>
            <a:r>
              <a:rPr lang="ru-RU" sz="2000" dirty="0" smtClean="0"/>
              <a:t>другое имя сущ. или </a:t>
            </a:r>
            <a:r>
              <a:rPr lang="ru-RU" dirty="0" smtClean="0"/>
              <a:t>личное </a:t>
            </a:r>
            <a:r>
              <a:rPr lang="ru-RU" sz="2000" dirty="0" smtClean="0"/>
              <a:t>местоимение;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обособленные дополнения </a:t>
            </a:r>
            <a:r>
              <a:rPr lang="ru-RU" sz="2000" dirty="0" smtClean="0"/>
              <a:t>выражаются а) именами сущ. или местоимениями с предлогом кроме в значении «за исключением кого- или чего-либо», «не считая кого- или чего-либо», «вдобавок к кому- или чему-либо»;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3. </a:t>
            </a:r>
            <a:r>
              <a:rPr lang="ru-RU" sz="2000" dirty="0" smtClean="0"/>
              <a:t>Выберите правильный </a:t>
            </a:r>
            <a:r>
              <a:rPr lang="ru-RU" dirty="0" smtClean="0"/>
              <a:t>ответ.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428652"/>
            <a:ext cx="7437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8. Пунктуация при однородных и обособленных членах предложения.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44" y="2285992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u="sng" dirty="0" smtClean="0">
              <a:solidFill>
                <a:srgbClr val="C00000"/>
              </a:solidFill>
            </a:endParaRP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i="1" u="sng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</a:rPr>
              <a:t>(вводное слово)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</a:rPr>
              <a:t>1</a:t>
            </a:r>
            <a:r>
              <a:rPr lang="ru-RU" sz="2000" b="1" u="sng" dirty="0" smtClean="0">
                <a:solidFill>
                  <a:srgbClr val="002060"/>
                </a:solidFill>
              </a:rPr>
              <a:t>.</a:t>
            </a:r>
            <a:r>
              <a:rPr lang="ru-RU" sz="2000" u="sng" dirty="0" smtClean="0">
                <a:solidFill>
                  <a:srgbClr val="002060"/>
                </a:solidFill>
              </a:rPr>
              <a:t>Если в задании требуется выписать цифры</a:t>
            </a:r>
            <a:r>
              <a:rPr lang="ru-RU" sz="2000" dirty="0" smtClean="0"/>
              <a:t>, обозначающие запятые при вводном слове, проверьте, является ли найденное вами слово вводным или схожим с ним по звучанию членом предложения, то есть определите, можно или нельзя его отбросить или удалить из предложения:</a:t>
            </a:r>
          </a:p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вводные слова можно изъять из предложения или изменить </a:t>
            </a:r>
            <a:r>
              <a:rPr lang="ru-RU" sz="2000" dirty="0" smtClean="0"/>
              <a:t>их другими синонимичными вводными словами, они выделяются запятыми;</a:t>
            </a:r>
          </a:p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схожие по звучанию с вводными словами члены предложения нельзя изъять</a:t>
            </a:r>
            <a:r>
              <a:rPr lang="ru-RU" sz="2000" dirty="0" smtClean="0"/>
              <a:t> без изменения смысла синтаксической конструкции, они не выделяются запятыми.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14337"/>
            <a:ext cx="90011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9. Вводные слова, обращения и уточняющие обособленные обстоятельства.</a:t>
            </a:r>
            <a:r>
              <a:rPr lang="ru-RU" sz="2400" dirty="0" smtClean="0"/>
              <a:t> </a:t>
            </a:r>
          </a:p>
          <a:p>
            <a:r>
              <a:rPr lang="ru-RU" sz="2000" u="sng" dirty="0" smtClean="0">
                <a:solidFill>
                  <a:srgbClr val="002060"/>
                </a:solidFill>
              </a:rPr>
              <a:t>Ученик должен знать, выполняя задание</a:t>
            </a:r>
            <a:r>
              <a:rPr lang="ru-RU" sz="2000" dirty="0" smtClean="0"/>
              <a:t>: правила постановки знаков препинания в предложениях со словами и конструкциями, грамматически не связанными с членами предложения; группы вводных слов, выделяемые по значению; что такое обращение; какие знаки препинания ставятся при обращении; что такое уточняющие члены предложения (уточняющие обстоятельства</a:t>
            </a:r>
            <a:r>
              <a:rPr lang="ru-RU" sz="2400" dirty="0" smtClean="0"/>
              <a:t>).</a:t>
            </a:r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44" y="2285992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u="sng" dirty="0" smtClean="0">
              <a:solidFill>
                <a:srgbClr val="C00000"/>
              </a:solidFill>
            </a:endParaRP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i="1" u="sng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</a:rPr>
              <a:t>(вводное слово)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ru-RU" sz="2000" u="sng" dirty="0" smtClean="0"/>
              <a:t>Помните о том, что не являются вводными и не выделяются запятыми следующие слова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ru-RU" i="1" dirty="0" smtClean="0">
                <a:solidFill>
                  <a:srgbClr val="002060"/>
                </a:solidFill>
              </a:rPr>
              <a:t>как будто, словно;</a:t>
            </a:r>
          </a:p>
          <a:p>
            <a:r>
              <a:rPr lang="ru-RU" sz="2000" dirty="0" smtClean="0"/>
              <a:t>- частицы и некоторые наречия: </a:t>
            </a:r>
            <a:r>
              <a:rPr lang="ru-RU" i="1" dirty="0" smtClean="0">
                <a:solidFill>
                  <a:srgbClr val="002060"/>
                </a:solidFill>
              </a:rPr>
              <a:t>авось, большей частью, будто, буквально, вдобавок, ведь, в конечном счете, вроде бы, вряд ли, всё равно, все-таки, даже, именно, иногда, как будто, как бы, к тому же, лишь, между тем, наверняка, на редкость, небось, непременно, определенно, отчасти, по крайней мере, поистине, по-прежнему, поэтому, просто, пусть, решительно, словно, тем не менее, только, якобы.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3. </a:t>
            </a:r>
            <a:r>
              <a:rPr lang="ru-RU" sz="2000" u="sng" dirty="0" smtClean="0"/>
              <a:t>Не забывайте о том, что в задании в указанном предложении могут быть два и более вводных слова</a:t>
            </a:r>
            <a:r>
              <a:rPr lang="ru-RU" sz="2000" dirty="0" smtClean="0"/>
              <a:t>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14337"/>
            <a:ext cx="90011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9. Вводные слова, обращения и уточняющие обособленные обстоятельства.</a:t>
            </a:r>
            <a:r>
              <a:rPr lang="ru-RU" sz="2400" dirty="0" smtClean="0"/>
              <a:t> </a:t>
            </a:r>
          </a:p>
          <a:p>
            <a:r>
              <a:rPr lang="ru-RU" sz="2000" u="sng" dirty="0" smtClean="0">
                <a:solidFill>
                  <a:srgbClr val="002060"/>
                </a:solidFill>
              </a:rPr>
              <a:t>Ученик должен знать, выполняя задание</a:t>
            </a:r>
            <a:r>
              <a:rPr lang="ru-RU" sz="2000" dirty="0" smtClean="0"/>
              <a:t>: правила постановки знаков препинания в предложениях со словами и конструкциями, грамматически не связанными с членами предложения; группы вводных слов, выделяемые по значению; что такое обращение; какие знаки препинания ставятся при обращении; что такое уточняющие члены предложения (уточняющие обстоятельства</a:t>
            </a:r>
            <a:r>
              <a:rPr lang="ru-RU" sz="2400" dirty="0" smtClean="0"/>
              <a:t>).</a:t>
            </a:r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1000108"/>
            <a:ext cx="864399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i="1" u="sng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</a:rPr>
              <a:t>(обращение)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1. </a:t>
            </a:r>
            <a:r>
              <a:rPr lang="ru-RU" sz="2000" u="sng" dirty="0" smtClean="0">
                <a:solidFill>
                  <a:srgbClr val="002060"/>
                </a:solidFill>
              </a:rPr>
              <a:t>Если в задании требуется выписать цифры, обозначающие запятые при обращении</a:t>
            </a:r>
            <a:r>
              <a:rPr lang="ru-RU" sz="2000" dirty="0" smtClean="0"/>
              <a:t>, убедитесь в том, что найденное вами слово или сочетание слов произносится с особой (звательной) интонацией и называют того, к кому обращаются с речью: обращение возможно не только к лицам, но и к неодушевленным предметам.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ru-RU" sz="2000" u="sng" dirty="0" smtClean="0">
                <a:solidFill>
                  <a:srgbClr val="002060"/>
                </a:solidFill>
              </a:rPr>
              <a:t>Помните </a:t>
            </a:r>
            <a:r>
              <a:rPr lang="ru-RU" sz="2000" dirty="0" smtClean="0"/>
              <a:t>о том, что в качестве обращения в предложении обычно выступает имя существительное в именительном падеже или другая часть речи в значении существительного.</a:t>
            </a:r>
          </a:p>
          <a:p>
            <a:pPr lvl="0"/>
            <a:r>
              <a:rPr lang="ru-RU" sz="2000" dirty="0" smtClean="0"/>
              <a:t>Не забывайте о том, что обращение может быть распространено пояснительными словами и представлять собой сочетание нескольких слов.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14337"/>
            <a:ext cx="9001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9. Вводные слова, обращения и уточняющие обособленные обстоятельства.</a:t>
            </a:r>
            <a:r>
              <a:rPr lang="ru-RU" sz="2400" dirty="0" smtClean="0"/>
              <a:t> </a:t>
            </a:r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764704"/>
            <a:ext cx="752949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 занятий </a:t>
            </a:r>
            <a:r>
              <a:rPr lang="ru-RU" sz="2000" dirty="0" smtClean="0"/>
              <a:t>– научить восьмиклассников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активно прослушивать текст,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анализировать его содержание и лингвистические компоненты,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структурировать информацию,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интерпретировать чужой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и создавать собственный текст,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аргументировать.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Работа по темам должна проводиться на каждом занятии и усложняться по мере овладения данным умением.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73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1000108"/>
            <a:ext cx="8429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i="1" u="sng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</a:rPr>
              <a:t>(уточнение)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1. </a:t>
            </a:r>
            <a:r>
              <a:rPr lang="ru-RU" sz="2000" u="sng" dirty="0" smtClean="0">
                <a:solidFill>
                  <a:srgbClr val="002060"/>
                </a:solidFill>
              </a:rPr>
              <a:t>Если в задании требуется выписать цифры</a:t>
            </a:r>
            <a:r>
              <a:rPr lang="ru-RU" sz="2000" dirty="0" smtClean="0"/>
              <a:t>, обозначающие запятые при уточняющем обстоятельстве, убедитесь в том, что найденное вами слово или сочетание слов</a:t>
            </a:r>
          </a:p>
          <a:p>
            <a:r>
              <a:rPr lang="ru-RU" sz="2000" dirty="0" smtClean="0"/>
              <a:t>- отвечает на вопросы ГДЕ ИМЕННО? КОГДА ИМЕННО, ОТКУДА ИМЕННО? КАК ИМЕННО?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конкретизирует место, время или образ того действия, о котором говорится в предложении.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ru-RU" sz="2000" u="sng" dirty="0" smtClean="0">
                <a:solidFill>
                  <a:srgbClr val="002060"/>
                </a:solidFill>
              </a:rPr>
              <a:t>Помните</a:t>
            </a:r>
            <a:r>
              <a:rPr lang="ru-RU" sz="2000" dirty="0" smtClean="0"/>
              <a:t> о том, что уточнение – это всегда сужение объема понятия, его ограничение.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14337"/>
            <a:ext cx="9001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9. Вводные слова, обращения и уточняющие обособленные обстоятельства.</a:t>
            </a:r>
            <a:r>
              <a:rPr lang="ru-RU" sz="2400" dirty="0" smtClean="0"/>
              <a:t> </a:t>
            </a:r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2643182"/>
            <a:ext cx="8429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i="1" u="sng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</a:rPr>
              <a:t>(уточнение)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1. </a:t>
            </a:r>
            <a:r>
              <a:rPr lang="ru-RU" sz="2000" u="sng" dirty="0" smtClean="0">
                <a:solidFill>
                  <a:srgbClr val="002060"/>
                </a:solidFill>
              </a:rPr>
              <a:t>Выделите грамматические основы </a:t>
            </a:r>
            <a:r>
              <a:rPr lang="ru-RU" sz="2000" dirty="0" smtClean="0"/>
              <a:t>в предложении.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ru-RU" sz="2000" dirty="0" smtClean="0"/>
              <a:t>Запишите правильный ответ в бланк ответов.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32" y="0"/>
            <a:ext cx="87154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10. Выделение грамматических основ в предложении.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400" dirty="0" smtClean="0"/>
              <a:t>, выполняя задание: способы выражения подлежащего и сказуемого в русском языке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4357694"/>
            <a:ext cx="87868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1. </a:t>
            </a:r>
            <a:r>
              <a:rPr lang="ru-RU" sz="2000" u="sng" dirty="0" smtClean="0">
                <a:solidFill>
                  <a:srgbClr val="002060"/>
                </a:solidFill>
              </a:rPr>
              <a:t>Определите, сколько грамматических основ </a:t>
            </a:r>
            <a:r>
              <a:rPr lang="ru-RU" sz="2000" dirty="0" smtClean="0"/>
              <a:t>имеется в данном предложении:</a:t>
            </a:r>
          </a:p>
          <a:p>
            <a:r>
              <a:rPr lang="ru-RU" sz="2000" dirty="0" smtClean="0"/>
              <a:t>- </a:t>
            </a:r>
            <a:r>
              <a:rPr lang="ru-RU" sz="2000" u="sng" dirty="0" smtClean="0">
                <a:solidFill>
                  <a:srgbClr val="002060"/>
                </a:solidFill>
              </a:rPr>
              <a:t>если одна </a:t>
            </a:r>
            <a:r>
              <a:rPr lang="ru-RU" sz="2000" dirty="0" smtClean="0"/>
              <a:t>грамматическая основа, то предложение будет простым;</a:t>
            </a:r>
          </a:p>
          <a:p>
            <a:r>
              <a:rPr lang="ru-RU" sz="2000" dirty="0" smtClean="0"/>
              <a:t>- </a:t>
            </a:r>
            <a:r>
              <a:rPr lang="ru-RU" sz="2000" u="sng" dirty="0" smtClean="0">
                <a:solidFill>
                  <a:srgbClr val="002060"/>
                </a:solidFill>
              </a:rPr>
              <a:t>если две и более </a:t>
            </a:r>
            <a:r>
              <a:rPr lang="ru-RU" sz="2000" dirty="0" smtClean="0"/>
              <a:t>грамматической основы, то предложение будет сложным.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-214338"/>
            <a:ext cx="885828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11. Сложносочиненные и сложноподчиненные предложения.</a:t>
            </a:r>
            <a:endParaRPr lang="ru-RU" sz="2400" dirty="0" smtClean="0"/>
          </a:p>
          <a:p>
            <a:r>
              <a:rPr lang="ru-RU" sz="24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400" dirty="0" smtClean="0"/>
              <a:t>, </a:t>
            </a:r>
            <a:r>
              <a:rPr lang="ru-RU" sz="2000" dirty="0" smtClean="0"/>
              <a:t>выполняя задание: </a:t>
            </a:r>
          </a:p>
          <a:p>
            <a:r>
              <a:rPr lang="ru-RU" sz="2000" dirty="0" smtClean="0"/>
              <a:t>- уметь отличать сложносочиненные предложения от сложноподчиненных в зависимости от союзов, соединяющих простые предложения в их составе;</a:t>
            </a:r>
          </a:p>
          <a:p>
            <a:r>
              <a:rPr lang="ru-RU" sz="2000" dirty="0" smtClean="0"/>
              <a:t>- иметь представление о группах сочинительных союзов и выполняемых ими функциях;</a:t>
            </a:r>
          </a:p>
          <a:p>
            <a:r>
              <a:rPr lang="ru-RU" sz="2000" dirty="0" smtClean="0"/>
              <a:t>- понимать, что сочинительные союзы могут связывать как однородные члены, так и простые предложения в составе сложносочиненного;</a:t>
            </a:r>
          </a:p>
          <a:p>
            <a:r>
              <a:rPr lang="ru-RU" sz="2000" dirty="0" smtClean="0"/>
              <a:t>- знать, что такое сложноподчиненное предложение и какого его строение;</a:t>
            </a:r>
          </a:p>
          <a:p>
            <a:r>
              <a:rPr lang="ru-RU" sz="2000" dirty="0" smtClean="0"/>
              <a:t>- осуществлять пунктуационный анализ.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785794"/>
            <a:ext cx="864399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ru-RU" sz="2000" dirty="0" smtClean="0"/>
              <a:t>Выявите границы простых предложений в составе сложного.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r>
              <a:rPr lang="ru-RU" sz="2000" dirty="0" smtClean="0"/>
              <a:t>. </a:t>
            </a:r>
            <a:r>
              <a:rPr lang="ru-RU" sz="2000" u="sng" dirty="0" smtClean="0">
                <a:solidFill>
                  <a:srgbClr val="002060"/>
                </a:solidFill>
              </a:rPr>
              <a:t>Посмотрите, как связаны между собой простые предложения в составе сложного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если на границе простых предложений нет союзов, а присутствует только пунктуационный знак (,  ;  :  - ), значит, перед вами бессоюзное сложное предложение;</a:t>
            </a:r>
          </a:p>
          <a:p>
            <a:r>
              <a:rPr lang="ru-RU" sz="2000" dirty="0" smtClean="0"/>
              <a:t>- если на границе простых предложений находится сочинительный союз (И, А, НО, ДА, ОДНАКО, ЗАТО, ИЛИ, ЛИБО, ЖЕ и др.), предложение может быть сложносочиненным, но проверьте, не соединяет ли сочинительный союз однородные члены.</a:t>
            </a:r>
          </a:p>
          <a:p>
            <a:r>
              <a:rPr lang="ru-RU" sz="2000" dirty="0" smtClean="0"/>
              <a:t>- если на границе простых предложений находится подчинительный союз или союзное слово (КОТОРЫЙ, ЧТО, КОГДА, ПОТОМУ ЧТО, ЕСЛИ, ИБО, ХОТЯ, ГДЕ, НЕСМОТРЯ НА ТО ЧТО, ЧТОБЫ  и др.), предложение сложноподчиненное.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-214338"/>
            <a:ext cx="88582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11. Сложносочиненные и сложноподчиненные предложения.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3441680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1. </a:t>
            </a:r>
            <a:r>
              <a:rPr lang="ru-RU" sz="2000" u="sng" dirty="0" smtClean="0">
                <a:solidFill>
                  <a:srgbClr val="002060"/>
                </a:solidFill>
              </a:rPr>
              <a:t>Определите, сколько грамматических основ имеется в данном предложении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ru-RU" sz="2000" u="sng" dirty="0" smtClean="0">
                <a:solidFill>
                  <a:srgbClr val="002060"/>
                </a:solidFill>
              </a:rPr>
              <a:t>если одна </a:t>
            </a:r>
            <a:r>
              <a:rPr lang="ru-RU" sz="2000" dirty="0" smtClean="0"/>
              <a:t>грамматическая основа, то предложение будет простым;</a:t>
            </a:r>
          </a:p>
          <a:p>
            <a:r>
              <a:rPr lang="ru-RU" sz="2000" dirty="0" smtClean="0"/>
              <a:t>- </a:t>
            </a:r>
            <a:r>
              <a:rPr lang="ru-RU" sz="2000" u="sng" dirty="0" smtClean="0">
                <a:solidFill>
                  <a:srgbClr val="002060"/>
                </a:solidFill>
              </a:rPr>
              <a:t>если две и более</a:t>
            </a:r>
            <a:r>
              <a:rPr lang="ru-RU" sz="2000" dirty="0" smtClean="0"/>
              <a:t> грамматической основы, то предложение будет сложным.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r>
              <a:rPr lang="ru-RU" sz="2000" dirty="0" smtClean="0"/>
              <a:t>. </a:t>
            </a:r>
            <a:r>
              <a:rPr lang="ru-RU" sz="2000" u="sng" dirty="0" smtClean="0">
                <a:solidFill>
                  <a:srgbClr val="002060"/>
                </a:solidFill>
              </a:rPr>
              <a:t>Выявите границы простых предложений в составе сложного;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-214338"/>
            <a:ext cx="885828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12. Синтаксический анализ сложного предложения.</a:t>
            </a:r>
            <a:r>
              <a:rPr lang="ru-RU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0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000" dirty="0" smtClean="0"/>
              <a:t>, выполняя задание: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СП с разными видами связи между частями;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виды сложных предложений (БСП, ССП, СПП);</a:t>
            </a:r>
          </a:p>
          <a:p>
            <a:r>
              <a:rPr lang="ru-RU" sz="2000" dirty="0" smtClean="0"/>
              <a:t>- отличие ССП от СПП в зависимости от союзов, употребляемых в них;</a:t>
            </a:r>
          </a:p>
          <a:p>
            <a:r>
              <a:rPr lang="ru-RU" sz="2000" dirty="0" smtClean="0"/>
              <a:t>- отличие БСП от СПП, в которых придаточная часть предшествует главной.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642918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3. </a:t>
            </a:r>
            <a:r>
              <a:rPr lang="ru-RU" sz="2000" u="sng" dirty="0" smtClean="0">
                <a:solidFill>
                  <a:srgbClr val="002060"/>
                </a:solidFill>
              </a:rPr>
              <a:t>Посмотрите, как связаны между собой простые предложения в составе сложного</a:t>
            </a:r>
            <a:r>
              <a:rPr lang="ru-RU" sz="2000" dirty="0" smtClean="0"/>
              <a:t>: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если на границе предложений нет союзов</a:t>
            </a:r>
            <a:r>
              <a:rPr lang="ru-RU" sz="2000" dirty="0" smtClean="0"/>
              <a:t>, а присутствует только пунктуационный знак (,  ;  :  - ), значит перед вами сложное бессоюзное предложение;</a:t>
            </a:r>
          </a:p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если на границе простых предложений находится сочинительный союз</a:t>
            </a:r>
            <a:r>
              <a:rPr lang="ru-RU" sz="2000" dirty="0" smtClean="0"/>
              <a:t> (И, А, НО, ДА, ОДНАКО, ЗАТО, ИЛИ, ЛИБО, ЖЕ и др.), предложение может быть сложносочиненным, но проверьте, не соединяет ли сочинительный союз однородные члены.</a:t>
            </a:r>
          </a:p>
          <a:p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если на границе простых предложений находится подчинительный союз или союзное слово </a:t>
            </a:r>
            <a:r>
              <a:rPr lang="ru-RU" sz="2000" dirty="0" smtClean="0"/>
              <a:t>(КОТОРЫЙ, ЧТО, КОГДА, ПОТОМУ ЧТО, ЕСЛИ, ИБО, ХОТЯ, ГДЕ, НЕСМОТРЯ НА ТО ЧТО, ЧТОБЫ  и др.), предложение сложноподчиненное.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-214338"/>
            <a:ext cx="88582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12. Синтаксический анализ сложного предложения.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3214686"/>
            <a:ext cx="86439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1. </a:t>
            </a:r>
            <a:r>
              <a:rPr lang="ru-RU" sz="2000" u="sng" dirty="0" smtClean="0">
                <a:solidFill>
                  <a:srgbClr val="002060"/>
                </a:solidFill>
              </a:rPr>
              <a:t>Найдите СПП с тем видом соподчинения, который указан в задании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ru-RU" sz="2000" dirty="0" smtClean="0"/>
              <a:t>Впишите номер данного предложения в бланк ответов.</a:t>
            </a:r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-214338"/>
            <a:ext cx="885828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13. Сложные предложения с разными видами связи между частями.</a:t>
            </a: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r>
              <a:rPr lang="ru-RU" sz="24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400" dirty="0" smtClean="0"/>
              <a:t>, выполняя задание: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виды соподчинения придаточных предложений к главному </a:t>
            </a:r>
            <a:r>
              <a:rPr lang="ru-RU" sz="2400" dirty="0" smtClean="0"/>
              <a:t>(последовательное, однородное, параллельное соподчинение).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858312" cy="1154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457200" indent="-457200">
              <a:buAutoNum type="arabicPeriod"/>
            </a:pPr>
            <a:r>
              <a:rPr lang="ru-RU" sz="2000" b="1" dirty="0" smtClean="0"/>
              <a:t>Смысловой анализ текста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 Изобразительно-выразительные средства русского языка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Правописание приставок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Правописание Н и НН в суффиксах слов различных частей речи. Правописание суффиксов различных частей речи. Правописание личных окончаний глаголов.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Лексика и фразеология.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Виды подчинительной связи в словосочетании.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Способы выражения главных членов предложения.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Вводные слова, обращения и уточняющие обособленные обстоятельства.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Вводные слова, обращения и уточняющие обособленные обстоятельства.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Выделение грамматических основ в предложении.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 Сложносочиненные и сложноподчиненные предложения.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 Синтаксический анализ сложного предложения.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/>
              <a:t> СП с разными видами связи между частями.</a:t>
            </a:r>
          </a:p>
          <a:p>
            <a:pPr marL="457200" indent="-457200">
              <a:buFontTx/>
              <a:buAutoNum type="arabicPeriod"/>
            </a:pPr>
            <a:endParaRPr lang="ru-RU" sz="2000" b="1" dirty="0" smtClean="0"/>
          </a:p>
          <a:p>
            <a:pPr marL="457200" indent="-457200">
              <a:buFontTx/>
              <a:buAutoNum type="arabicPeriod"/>
            </a:pPr>
            <a:endParaRPr lang="ru-RU" sz="2200" b="1" dirty="0" smtClean="0"/>
          </a:p>
          <a:p>
            <a:pPr marL="457200" indent="-457200">
              <a:buFontTx/>
              <a:buAutoNum type="arabicPeriod"/>
            </a:pPr>
            <a:endParaRPr lang="ru-RU" sz="22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2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8583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457200" indent="-457200"/>
            <a:r>
              <a:rPr lang="ru-RU" sz="2400" b="1" u="sng" dirty="0" smtClean="0">
                <a:solidFill>
                  <a:srgbClr val="0070C0"/>
                </a:solidFill>
              </a:rPr>
              <a:t>Практические советы по работе с текстом</a:t>
            </a:r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2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74295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457200" indent="-457200"/>
            <a:r>
              <a:rPr lang="ru-RU" sz="2000" b="1" u="sng" dirty="0" smtClean="0">
                <a:solidFill>
                  <a:srgbClr val="0070C0"/>
                </a:solidFill>
              </a:rPr>
              <a:t>Практические </a:t>
            </a:r>
          </a:p>
          <a:p>
            <a:pPr marL="457200" indent="-457200"/>
            <a:r>
              <a:rPr lang="ru-RU" sz="2000" b="1" u="sng" dirty="0" smtClean="0">
                <a:solidFill>
                  <a:srgbClr val="0070C0"/>
                </a:solidFill>
              </a:rPr>
              <a:t>советы </a:t>
            </a:r>
          </a:p>
          <a:p>
            <a:pPr marL="457200" indent="-457200"/>
            <a:r>
              <a:rPr lang="ru-RU" sz="2000" b="1" u="sng" dirty="0" smtClean="0">
                <a:solidFill>
                  <a:srgbClr val="0070C0"/>
                </a:solidFill>
              </a:rPr>
              <a:t>по работе </a:t>
            </a:r>
          </a:p>
          <a:p>
            <a:pPr marL="457200" indent="-457200"/>
            <a:r>
              <a:rPr lang="ru-RU" sz="2000" b="1" u="sng" dirty="0" smtClean="0">
                <a:solidFill>
                  <a:srgbClr val="0070C0"/>
                </a:solidFill>
              </a:rPr>
              <a:t>с  текстом</a:t>
            </a:r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2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488" y="2428868"/>
            <a:ext cx="57435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"Великая цель образования –</a:t>
            </a:r>
          </a:p>
          <a:p>
            <a:pPr algn="r"/>
            <a:r>
              <a:rPr lang="ru-RU" sz="2000" b="1" dirty="0" smtClean="0"/>
              <a:t> это не знания, а действия"</a:t>
            </a:r>
          </a:p>
          <a:p>
            <a:pPr algn="r"/>
            <a:r>
              <a:rPr lang="ru-RU" sz="2000" b="1" dirty="0" smtClean="0"/>
              <a:t>                                                                                                  Герберт Спенсер </a:t>
            </a:r>
          </a:p>
          <a:p>
            <a:pPr algn="r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7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457200" indent="-457200"/>
            <a:r>
              <a:rPr lang="ru-RU" sz="2000" b="1" u="sng" dirty="0" smtClean="0">
                <a:solidFill>
                  <a:srgbClr val="0070C0"/>
                </a:solidFill>
              </a:rPr>
              <a:t>Практические </a:t>
            </a:r>
          </a:p>
          <a:p>
            <a:pPr marL="457200" indent="-457200"/>
            <a:r>
              <a:rPr lang="ru-RU" sz="2000" b="1" u="sng" dirty="0" smtClean="0">
                <a:solidFill>
                  <a:srgbClr val="0070C0"/>
                </a:solidFill>
              </a:rPr>
              <a:t>советы </a:t>
            </a:r>
          </a:p>
          <a:p>
            <a:pPr marL="457200" indent="-457200"/>
            <a:r>
              <a:rPr lang="ru-RU" sz="2000" b="1" u="sng" dirty="0" smtClean="0">
                <a:solidFill>
                  <a:srgbClr val="0070C0"/>
                </a:solidFill>
              </a:rPr>
              <a:t>по работе </a:t>
            </a:r>
          </a:p>
          <a:p>
            <a:pPr marL="457200" indent="-457200"/>
            <a:r>
              <a:rPr lang="ru-RU" sz="2000" b="1" u="sng" dirty="0" smtClean="0">
                <a:solidFill>
                  <a:srgbClr val="0070C0"/>
                </a:solidFill>
              </a:rPr>
              <a:t>с  текстом</a:t>
            </a:r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2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"/>
            <a:ext cx="6215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285776"/>
            <a:ext cx="8858312" cy="1134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457200" indent="-457200"/>
            <a:r>
              <a:rPr lang="ru-RU" sz="2400" b="1" u="sng" dirty="0" smtClean="0">
                <a:solidFill>
                  <a:srgbClr val="0070C0"/>
                </a:solidFill>
              </a:rPr>
              <a:t>Практические советы по работе с текстом</a:t>
            </a:r>
          </a:p>
          <a:p>
            <a:r>
              <a:rPr lang="ru-RU" dirty="0" smtClean="0"/>
              <a:t>Занятие 4. Сжатое изложение</a:t>
            </a:r>
          </a:p>
          <a:p>
            <a:r>
              <a:rPr lang="ru-RU" b="1" dirty="0" smtClean="0"/>
              <a:t>Цель</a:t>
            </a:r>
            <a:r>
              <a:rPr lang="ru-RU" dirty="0" smtClean="0"/>
              <a:t> научить создавать текст сжатого изложения, познакомить с функциями абзацного членения текста.</a:t>
            </a:r>
          </a:p>
          <a:p>
            <a:r>
              <a:rPr lang="ru-RU" b="1" dirty="0" smtClean="0"/>
              <a:t>Основные понятия</a:t>
            </a:r>
            <a:r>
              <a:rPr lang="ru-RU" dirty="0" smtClean="0"/>
              <a:t> сжатое изложение, тема, </a:t>
            </a:r>
            <a:r>
              <a:rPr lang="ru-RU" dirty="0" err="1" smtClean="0"/>
              <a:t>микротема</a:t>
            </a:r>
            <a:r>
              <a:rPr lang="ru-RU" dirty="0" smtClean="0"/>
              <a:t>, приёмы сжатия, главная мысль, план.</a:t>
            </a:r>
          </a:p>
          <a:p>
            <a:r>
              <a:rPr lang="ru-RU" b="1" dirty="0" smtClean="0"/>
              <a:t>I. Повторение</a:t>
            </a:r>
            <a:endParaRPr lang="ru-RU" dirty="0" smtClean="0"/>
          </a:p>
          <a:p>
            <a:r>
              <a:rPr lang="ru-RU" dirty="0" smtClean="0"/>
              <a:t>Ответы: 1. — 1, 4, 5, 6; 2. приставка ПРИ- обусловлена значением «неполнота</a:t>
            </a:r>
          </a:p>
          <a:p>
            <a:r>
              <a:rPr lang="ru-RU" dirty="0" smtClean="0"/>
              <a:t>действия», безударную гласную в корне можно проверить словом «встать»; 3. — 3;</a:t>
            </a:r>
          </a:p>
          <a:p>
            <a:r>
              <a:rPr lang="ru-RU" dirty="0" smtClean="0"/>
              <a:t>4. — 1, 4.</a:t>
            </a:r>
          </a:p>
          <a:p>
            <a:r>
              <a:rPr lang="ru-RU" b="1" dirty="0" smtClean="0"/>
              <a:t>II. Анализ содержания </a:t>
            </a:r>
            <a:r>
              <a:rPr lang="ru-RU" u="sng" dirty="0" smtClean="0"/>
              <a:t>задания 1</a:t>
            </a:r>
            <a:r>
              <a:rPr lang="ru-RU" dirty="0" smtClean="0"/>
              <a:t> </a:t>
            </a:r>
            <a:r>
              <a:rPr lang="ru-RU" b="1" dirty="0" smtClean="0"/>
              <a:t>контрольных измерительных</a:t>
            </a:r>
            <a:endParaRPr lang="ru-RU" dirty="0" smtClean="0"/>
          </a:p>
          <a:p>
            <a:r>
              <a:rPr lang="ru-RU" b="1" dirty="0" smtClean="0"/>
              <a:t>материалов</a:t>
            </a:r>
            <a:r>
              <a:rPr lang="ru-RU" dirty="0" smtClean="0"/>
              <a:t>  Знакомство с абзацным членением текста.</a:t>
            </a:r>
          </a:p>
          <a:p>
            <a:r>
              <a:rPr lang="ru-RU" b="1" dirty="0" smtClean="0"/>
              <a:t>Абзацное членение </a:t>
            </a:r>
            <a:r>
              <a:rPr lang="ru-RU" dirty="0" smtClean="0"/>
              <a:t>отражает развитие мысли: 1) вопрос; 2) ответ на вопрос (назовём его </a:t>
            </a:r>
            <a:r>
              <a:rPr lang="ru-RU" b="1" dirty="0" smtClean="0"/>
              <a:t>генеральный тезис</a:t>
            </a:r>
            <a:r>
              <a:rPr lang="ru-RU" dirty="0" smtClean="0"/>
              <a:t>); 3) конкретизация, пояснение этого тезиса.</a:t>
            </a:r>
          </a:p>
          <a:p>
            <a:r>
              <a:rPr lang="ru-RU" b="1" dirty="0" smtClean="0"/>
              <a:t>Абзац </a:t>
            </a:r>
            <a:r>
              <a:rPr lang="ru-RU" dirty="0" smtClean="0"/>
              <a:t>представляет собой относительно самостоятельную, законченную часть текста, которая имеет свою тему (</a:t>
            </a:r>
            <a:r>
              <a:rPr lang="ru-RU" dirty="0" err="1" smtClean="0"/>
              <a:t>микротему</a:t>
            </a:r>
            <a:r>
              <a:rPr lang="ru-RU" dirty="0" smtClean="0"/>
              <a:t>), может быть обозначена с помощью</a:t>
            </a:r>
          </a:p>
          <a:p>
            <a:r>
              <a:rPr lang="ru-RU" dirty="0" smtClean="0"/>
              <a:t>ключевого слова или законченного суждения.</a:t>
            </a:r>
          </a:p>
          <a:p>
            <a:r>
              <a:rPr lang="ru-RU" b="1" dirty="0" smtClean="0"/>
              <a:t>III. Формирование умений, необходимых для выполнения задания 1</a:t>
            </a:r>
            <a:r>
              <a:rPr lang="ru-RU" dirty="0" smtClean="0"/>
              <a:t> </a:t>
            </a:r>
            <a:r>
              <a:rPr lang="ru-RU" u="sng" dirty="0" smtClean="0"/>
              <a:t>Упражнение № 1. </a:t>
            </a:r>
            <a:r>
              <a:rPr lang="ru-RU" b="1" dirty="0" smtClean="0"/>
              <a:t>Работа в парах</a:t>
            </a:r>
          </a:p>
          <a:p>
            <a:r>
              <a:rPr lang="ru-RU" b="1" dirty="0" smtClean="0"/>
              <a:t>IV. Домашнее задание </a:t>
            </a:r>
            <a:r>
              <a:rPr lang="ru-RU" i="1" dirty="0" smtClean="0"/>
              <a:t>(например, составить план текста)</a:t>
            </a:r>
          </a:p>
          <a:p>
            <a:endParaRPr lang="ru-RU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200" dirty="0" smtClean="0"/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980728"/>
            <a:ext cx="831815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арточка для рефлексии: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Я знаю, …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Я считаю, что использовать алгоритм к заданию…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Я считаю, что рациональнее…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Я использую ...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Мой вариант подготовки к заданию ...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Мои практические советы к выполнению задания №..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Мне понравилось…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37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1857364"/>
            <a:ext cx="83181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37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928670"/>
            <a:ext cx="857256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u="sng" dirty="0" smtClean="0">
                <a:solidFill>
                  <a:srgbClr val="002060"/>
                </a:solidFill>
              </a:rPr>
              <a:t>От ученика требуется знание следующих тем: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«Текст как речевое произведение», </a:t>
            </a:r>
          </a:p>
          <a:p>
            <a:r>
              <a:rPr lang="ru-RU" sz="2400" dirty="0" smtClean="0"/>
              <a:t>«Смысловая и композиционная целостность текста», </a:t>
            </a:r>
          </a:p>
          <a:p>
            <a:r>
              <a:rPr lang="ru-RU" sz="2400" dirty="0" smtClean="0"/>
              <a:t>«Анализ текста».</a:t>
            </a:r>
          </a:p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pPr lvl="0"/>
            <a:r>
              <a:rPr lang="ru-RU" sz="2400" u="sng" dirty="0" smtClean="0">
                <a:solidFill>
                  <a:srgbClr val="002060"/>
                </a:solidFill>
              </a:rPr>
              <a:t>1.Внимательно и вдумчиво прочитайте текст не менее двух раз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u="sng" dirty="0" smtClean="0">
                <a:solidFill>
                  <a:srgbClr val="002060"/>
                </a:solidFill>
              </a:rPr>
              <a:t>2.Вдумайтесь в вопрос</a:t>
            </a:r>
            <a:r>
              <a:rPr lang="ru-RU" sz="2400" dirty="0" smtClean="0"/>
              <a:t>, на который надо найти ответ.</a:t>
            </a:r>
          </a:p>
          <a:p>
            <a:pPr lvl="0"/>
            <a:r>
              <a:rPr lang="ru-RU" sz="2400" u="sng" dirty="0" smtClean="0">
                <a:solidFill>
                  <a:srgbClr val="002060"/>
                </a:solidFill>
              </a:rPr>
              <a:t>3.Определите, какой из предлагаемых ответов соответствует вопросу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42852"/>
            <a:ext cx="5347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1. Смысловой анализ текста.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643438" y="6143644"/>
            <a:ext cx="4133518" cy="365125"/>
          </a:xfrm>
        </p:spPr>
        <p:txBody>
          <a:bodyPr/>
          <a:lstStyle/>
          <a:p>
            <a:r>
              <a:rPr lang="ru-RU" dirty="0" err="1" smtClean="0"/>
              <a:t>Лагунова</a:t>
            </a:r>
            <a:r>
              <a:rPr lang="ru-RU" dirty="0" smtClean="0"/>
              <a:t> Наталья Николаевна Из опыта работы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44" y="856357"/>
            <a:ext cx="88583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400" dirty="0" smtClean="0"/>
              <a:t>, выполняя задание: чтобы выбрать верный ответ, необходимо хорошо знать изобразительно-выразительные средства русского языка.</a:t>
            </a: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pPr lvl="0"/>
            <a:r>
              <a:rPr lang="ru-RU" sz="2400" b="1" u="sng" dirty="0" smtClean="0">
                <a:solidFill>
                  <a:srgbClr val="C00000"/>
                </a:solidFill>
              </a:rPr>
              <a:t>1</a:t>
            </a:r>
            <a:r>
              <a:rPr lang="ru-RU" sz="2400" u="sng" dirty="0" smtClean="0">
                <a:solidFill>
                  <a:srgbClr val="002060"/>
                </a:solidFill>
              </a:rPr>
              <a:t>.Если в задании требуется найти </a:t>
            </a:r>
            <a:r>
              <a:rPr lang="ru-RU" sz="2400" dirty="0" smtClean="0"/>
              <a:t>среди данных предложений то, в каком используется </a:t>
            </a:r>
            <a:r>
              <a:rPr lang="ru-RU" sz="2400" u="sng" dirty="0" smtClean="0">
                <a:solidFill>
                  <a:srgbClr val="002060"/>
                </a:solidFill>
              </a:rPr>
              <a:t>определенное средство выразительности, то для этого необходимо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- вспомнить, что означает указанный в задании лингвистический термин;</a:t>
            </a:r>
          </a:p>
          <a:p>
            <a:r>
              <a:rPr lang="ru-RU" sz="2400" dirty="0" smtClean="0"/>
              <a:t>- внимательно прочитать каждое предложение, содержащееся в выборке ответов;</a:t>
            </a:r>
          </a:p>
          <a:p>
            <a:r>
              <a:rPr lang="ru-RU" sz="2400" dirty="0" smtClean="0"/>
              <a:t>- определить, в каком из них использовано названное в задании средство языковой выразительности;</a:t>
            </a:r>
          </a:p>
          <a:p>
            <a:r>
              <a:rPr lang="ru-RU" sz="2400" dirty="0" smtClean="0"/>
              <a:t>- выбрать правильный ответ.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-214338"/>
            <a:ext cx="7365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2. </a:t>
            </a:r>
            <a:r>
              <a:rPr lang="ru-RU" sz="2200" b="1" dirty="0" smtClean="0"/>
              <a:t>Изобразительно-выразительные средства русского языка</a:t>
            </a: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3"/>
            <a:ext cx="9144000" cy="6840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RsClpRpB6Rdd-kDM5ol6RjRr58FKFxkeYRL4VHXyNbk6f7uwbT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916831"/>
            <a:ext cx="6607334" cy="4301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836712"/>
            <a:ext cx="5952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Подберите  определения к слову осень </a:t>
            </a:r>
          </a:p>
          <a:p>
            <a:r>
              <a:rPr lang="ru-RU" i="1" dirty="0" smtClean="0"/>
              <a:t>( в «Словаре эпитетов» около 75 определений)</a:t>
            </a:r>
          </a:p>
          <a:p>
            <a:endParaRPr lang="ru-RU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643438" y="6215082"/>
            <a:ext cx="3847766" cy="365125"/>
          </a:xfrm>
        </p:spPr>
        <p:txBody>
          <a:bodyPr/>
          <a:lstStyle/>
          <a:p>
            <a:r>
              <a:rPr lang="ru-RU" dirty="0" err="1" smtClean="0"/>
              <a:t>Лагунова</a:t>
            </a:r>
            <a:r>
              <a:rPr lang="ru-RU" dirty="0" smtClean="0"/>
              <a:t> Наталья Николаевна Из опыта работы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423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642918"/>
            <a:ext cx="87868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/>
              <a:t>. </a:t>
            </a:r>
            <a:r>
              <a:rPr lang="ru-RU" sz="2200" u="sng" dirty="0" smtClean="0">
                <a:solidFill>
                  <a:srgbClr val="002060"/>
                </a:solidFill>
              </a:rPr>
              <a:t>Если в задании требуется определить, какое средство речевой выразительности использовано в указанном предложении</a:t>
            </a:r>
            <a:r>
              <a:rPr lang="ru-RU" sz="2400" dirty="0" smtClean="0"/>
              <a:t> </a:t>
            </a:r>
            <a:r>
              <a:rPr lang="ru-RU" sz="2200" dirty="0" smtClean="0"/>
              <a:t>и передает психологическое состояние героя, то для этого необходимо:</a:t>
            </a:r>
          </a:p>
          <a:p>
            <a:r>
              <a:rPr lang="ru-RU" sz="2200" dirty="0" smtClean="0"/>
              <a:t>- </a:t>
            </a:r>
            <a:r>
              <a:rPr lang="ru-RU" sz="2200" u="sng" dirty="0" smtClean="0">
                <a:solidFill>
                  <a:srgbClr val="002060"/>
                </a:solidFill>
              </a:rPr>
              <a:t>внимательно прочитайте список </a:t>
            </a:r>
            <a:r>
              <a:rPr lang="ru-RU" sz="2200" dirty="0" smtClean="0"/>
              <a:t>изобразительно-выразительных средств языка, представленных в выборке ответов;</a:t>
            </a:r>
          </a:p>
          <a:p>
            <a:r>
              <a:rPr lang="ru-RU" sz="2200" dirty="0" smtClean="0"/>
              <a:t>- </a:t>
            </a:r>
            <a:r>
              <a:rPr lang="ru-RU" sz="2200" u="sng" dirty="0" smtClean="0">
                <a:solidFill>
                  <a:srgbClr val="002060"/>
                </a:solidFill>
              </a:rPr>
              <a:t>вспомните</a:t>
            </a:r>
            <a:r>
              <a:rPr lang="ru-RU" sz="2200" dirty="0" smtClean="0"/>
              <a:t>, что означает каждый из лингвистических терминов;</a:t>
            </a:r>
          </a:p>
          <a:p>
            <a:r>
              <a:rPr lang="ru-RU" sz="2200" dirty="0" smtClean="0"/>
              <a:t>- </a:t>
            </a:r>
            <a:r>
              <a:rPr lang="ru-RU" sz="2200" u="sng" dirty="0" smtClean="0">
                <a:solidFill>
                  <a:srgbClr val="002060"/>
                </a:solidFill>
              </a:rPr>
              <a:t>прочитайте данное предложение еще раз и подумайте </a:t>
            </a:r>
            <a:r>
              <a:rPr lang="ru-RU" sz="2200" dirty="0" smtClean="0"/>
              <a:t>над тем, какое средство выразительности использовано в нем;</a:t>
            </a:r>
          </a:p>
          <a:p>
            <a:r>
              <a:rPr lang="ru-RU" sz="2200" dirty="0" smtClean="0"/>
              <a:t>- </a:t>
            </a:r>
            <a:r>
              <a:rPr lang="ru-RU" sz="2200" u="sng" dirty="0" smtClean="0">
                <a:solidFill>
                  <a:srgbClr val="002060"/>
                </a:solidFill>
              </a:rPr>
              <a:t>в случае затруднения можно воспользоваться приемом исключения </a:t>
            </a:r>
            <a:r>
              <a:rPr lang="ru-RU" sz="2200" dirty="0" smtClean="0"/>
              <a:t>из списка тех лингвистических терминов, которые по смыслу не могут быть использованы в указанном предложении. 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14338"/>
            <a:ext cx="7651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2. </a:t>
            </a:r>
            <a:r>
              <a:rPr lang="ru-RU" sz="2200" b="1" dirty="0" smtClean="0"/>
              <a:t>Изобразительно-выразительные средства </a:t>
            </a:r>
          </a:p>
          <a:p>
            <a:r>
              <a:rPr lang="ru-RU" sz="2200" b="1" dirty="0" smtClean="0"/>
              <a:t>русского языка</a:t>
            </a: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857752" y="6215082"/>
            <a:ext cx="3500446" cy="365125"/>
          </a:xfrm>
        </p:spPr>
        <p:txBody>
          <a:bodyPr/>
          <a:lstStyle/>
          <a:p>
            <a:r>
              <a:rPr lang="ru-RU" dirty="0" err="1" smtClean="0"/>
              <a:t>Лагунова</a:t>
            </a:r>
            <a:r>
              <a:rPr lang="ru-RU" dirty="0" smtClean="0"/>
              <a:t> Наталья Николаевна Из опыта работы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564" y="785794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Ученик должен знать, выполняя задание: правописание приставок.</a:t>
            </a:r>
          </a:p>
          <a:p>
            <a:endParaRPr lang="ru-RU" sz="2400" dirty="0" smtClean="0"/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400" u="sng" dirty="0" smtClean="0">
                <a:solidFill>
                  <a:srgbClr val="002060"/>
                </a:solidFill>
              </a:rPr>
              <a:t>Внимательно прочитайте все слова</a:t>
            </a:r>
            <a:r>
              <a:rPr lang="ru-RU" sz="2400" dirty="0" smtClean="0"/>
              <a:t>.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400" u="sng" dirty="0" smtClean="0">
                <a:solidFill>
                  <a:srgbClr val="002060"/>
                </a:solidFill>
              </a:rPr>
              <a:t>Найдите среди них слово</a:t>
            </a:r>
            <a:r>
              <a:rPr lang="ru-RU" sz="2400" dirty="0" smtClean="0"/>
              <a:t>, которое требовалось отыскать согласно заданию.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ru-RU" sz="2400" u="sng" dirty="0" smtClean="0">
                <a:solidFill>
                  <a:srgbClr val="002060"/>
                </a:solidFill>
              </a:rPr>
              <a:t>Убедитесь, что правописание приставки в нем определялось правилом</a:t>
            </a:r>
            <a:r>
              <a:rPr lang="ru-RU" sz="2400" dirty="0" smtClean="0"/>
              <a:t>, обозначенном в </a:t>
            </a:r>
            <a:r>
              <a:rPr lang="ru-RU" sz="2400" u="sng" dirty="0" smtClean="0">
                <a:solidFill>
                  <a:srgbClr val="002060"/>
                </a:solidFill>
              </a:rPr>
              <a:t>формулировке задания.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7437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3. Правописание приставок</a:t>
            </a: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91/0564016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1928802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Ученик должен знать</a:t>
            </a:r>
            <a:r>
              <a:rPr lang="ru-RU" sz="2400" dirty="0" smtClean="0"/>
              <a:t>, выполняя задание: правописание суффиксов различных частей речи. Правописание –Н- и –НН- в различных частях речи. Правописание личных окончаний глаголов и суффиксов причастий настоящего времени.</a:t>
            </a:r>
          </a:p>
          <a:p>
            <a:r>
              <a:rPr lang="ru-RU" sz="2400" i="1" u="sng" dirty="0" smtClean="0">
                <a:solidFill>
                  <a:srgbClr val="C00000"/>
                </a:solidFill>
              </a:rPr>
              <a:t>Алгоритм выполнения задания</a:t>
            </a:r>
            <a:r>
              <a:rPr lang="ru-RU" sz="2400" i="1" u="sng" dirty="0" smtClean="0"/>
              <a:t>:</a:t>
            </a:r>
            <a:endParaRPr lang="ru-RU" sz="2400" dirty="0" smtClean="0"/>
          </a:p>
          <a:p>
            <a:pPr marL="457200" lvl="0" indent="-457200">
              <a:buAutoNum type="arabicPeriod"/>
            </a:pPr>
            <a:r>
              <a:rPr lang="ru-RU" sz="2400" dirty="0" smtClean="0"/>
              <a:t>Внимательно прочитайте все слова.</a:t>
            </a:r>
          </a:p>
          <a:p>
            <a:pPr marL="457200" lvl="0" indent="-457200">
              <a:buAutoNum type="arabicPeriod"/>
            </a:pPr>
            <a:r>
              <a:rPr lang="ru-RU" sz="2400" dirty="0" smtClean="0"/>
              <a:t>Найдите среди них слово той части речи, которое требовалось отыскать согласно заданию.</a:t>
            </a:r>
          </a:p>
          <a:p>
            <a:pPr marL="457200" lvl="0" indent="-457200">
              <a:buAutoNum type="arabicPeriod"/>
            </a:pPr>
            <a:r>
              <a:rPr lang="ru-RU" sz="2400" dirty="0" smtClean="0"/>
              <a:t>Убедитесь, что правописание суффикса в нем определялось правилом, обозначенном в</a:t>
            </a:r>
          </a:p>
          <a:p>
            <a:pPr marL="457200" lvl="0" indent="-457200"/>
            <a:r>
              <a:rPr lang="ru-RU" sz="2400" dirty="0" smtClean="0"/>
              <a:t>    формулировке задания.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4. Правописание Н и НН в суффиксах слов различных частей речи. Правописание суффиксов различных частей речи. Правописание личных окончаний глаголов.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E405-09F4-4990-B156-E552E6E6E7F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Лагунова Наталья Николаевна Из опыта работы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574</TotalTime>
  <Words>3070</Words>
  <Application>Microsoft Office PowerPoint</Application>
  <PresentationFormat>Экран (4:3)</PresentationFormat>
  <Paragraphs>460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Тася</cp:lastModifiedBy>
  <cp:revision>66</cp:revision>
  <dcterms:created xsi:type="dcterms:W3CDTF">2013-11-18T14:49:07Z</dcterms:created>
  <dcterms:modified xsi:type="dcterms:W3CDTF">2017-10-31T17:40:33Z</dcterms:modified>
</cp:coreProperties>
</file>